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413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383" r:id="rId15"/>
    <p:sldId id="386" r:id="rId16"/>
    <p:sldId id="387" r:id="rId17"/>
    <p:sldId id="388" r:id="rId18"/>
    <p:sldId id="389" r:id="rId19"/>
    <p:sldId id="390" r:id="rId20"/>
    <p:sldId id="412" r:id="rId21"/>
    <p:sldId id="392" r:id="rId22"/>
    <p:sldId id="393" r:id="rId23"/>
    <p:sldId id="394" r:id="rId24"/>
    <p:sldId id="395" r:id="rId25"/>
    <p:sldId id="396" r:id="rId26"/>
    <p:sldId id="397" r:id="rId27"/>
    <p:sldId id="411" r:id="rId28"/>
    <p:sldId id="384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331" r:id="rId38"/>
    <p:sldId id="332" r:id="rId39"/>
    <p:sldId id="333" r:id="rId40"/>
    <p:sldId id="334" r:id="rId41"/>
    <p:sldId id="335" r:id="rId42"/>
    <p:sldId id="385" r:id="rId43"/>
    <p:sldId id="407" r:id="rId44"/>
    <p:sldId id="408" r:id="rId45"/>
    <p:sldId id="409" r:id="rId46"/>
    <p:sldId id="410" r:id="rId47"/>
    <p:sldId id="340" r:id="rId48"/>
    <p:sldId id="347" r:id="rId49"/>
    <p:sldId id="350" r:id="rId50"/>
    <p:sldId id="351" r:id="rId51"/>
    <p:sldId id="352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CCFF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b="0" i="0" dirty="0" smtClean="0">
                <a:effectLst/>
              </a:rPr>
              <a:t>Columns</a:t>
            </a:r>
            <a:endParaRPr lang="en-US" altLang="zh-TW" b="0" i="0" dirty="0">
              <a:effectLst/>
            </a:endParaRPr>
          </a:p>
        </c:rich>
      </c:tx>
      <c:layout>
        <c:manualLayout>
          <c:xMode val="edge"/>
          <c:yMode val="edge"/>
          <c:x val="0.43065443148578747"/>
          <c:y val="2.34374985582247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30242612001135111"/>
          <c:y val="0.10118078855925269"/>
          <c:w val="0.34649227347032191"/>
          <c:h val="0.70100819998719244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筆數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工作表1!$A$2:$A$6</c:f>
              <c:strCache>
                <c:ptCount val="4"/>
                <c:pt idx="0">
                  <c:v>Steamsales</c:v>
                </c:pt>
                <c:pt idx="1">
                  <c:v>metaCritic</c:v>
                </c:pt>
                <c:pt idx="2">
                  <c:v>Steam</c:v>
                </c:pt>
                <c:pt idx="3">
                  <c:v>IsthereAnyDeal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3000000</c:v>
                </c:pt>
                <c:pt idx="1">
                  <c:v>180000</c:v>
                </c:pt>
                <c:pt idx="2">
                  <c:v>100000</c:v>
                </c:pt>
                <c:pt idx="3">
                  <c:v>11800000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ayout>
        <c:manualLayout>
          <c:xMode val="edge"/>
          <c:yMode val="edge"/>
          <c:x val="0.17249386630967797"/>
          <c:y val="0.93409024765684989"/>
          <c:w val="0.65269525257796512"/>
          <c:h val="6.590975234315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3744F-5F81-42FC-BE53-3A49D1273308}" type="doc">
      <dgm:prSet loTypeId="urn:microsoft.com/office/officeart/2008/layout/Squa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B7C573D-BC51-4000-9542-D5B0BA5C55C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消費者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62147-6F31-4317-9DDB-9DA2BF8698FC}" type="par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2272160B-3315-4CF6-9AE4-5E1F64FC6775}" type="sib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3C575C53-E128-45DE-AB80-DC234DF9543A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遊戲太多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04CDE-979C-4A5C-B256-779A676F354A}" type="par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B4CC145C-92EE-414B-A37C-881E475B97C6}" type="sib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5AA6280C-0744-4DEB-9225-B2087DDAE758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D8D383-B7F1-465A-BF3F-4E5DE785A5D0}" type="par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CEF89909-C0F5-4C90-9806-41BF2FD08B50}" type="sib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601E5D32-893F-4D20-80F9-678CB976C026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開發多特色的新遊戲，預測價格走勢有難度。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166219-C999-48AF-BC65-422CA41F1D3B}" type="par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D02395DA-362F-4C53-9D76-D90E261535F1}" type="sib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2CF1AFCA-FC3A-420A-8824-A64F9D0F28DE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預算太少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2A9A66-9A83-436A-8FEB-5FC076E29DA5}" type="parTrans" cxnId="{9296716F-1BE3-4B75-804F-2361EB05A83D}">
      <dgm:prSet/>
      <dgm:spPr/>
      <dgm:t>
        <a:bodyPr/>
        <a:lstStyle/>
        <a:p>
          <a:endParaRPr lang="zh-TW" altLang="en-US"/>
        </a:p>
      </dgm:t>
    </dgm:pt>
    <dgm:pt modelId="{E415196B-15C6-4585-BFC6-015B67DB67BF}" type="sibTrans" cxnId="{9296716F-1BE3-4B75-804F-2361EB05A83D}">
      <dgm:prSet/>
      <dgm:spPr/>
      <dgm:t>
        <a:bodyPr/>
        <a:lstStyle/>
        <a:p>
          <a:endParaRPr lang="zh-TW" altLang="en-US"/>
        </a:p>
      </dgm:t>
    </dgm:pt>
    <dgm:pt modelId="{342DA1E0-6898-4EA1-BCD7-8ECABAE405CC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無法買入太多遊戲。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E6BA44-50DB-449F-9C85-5FE4FF93F718}" type="parTrans" cxnId="{602764BB-E72B-4263-B5FD-4C5E2159F056}">
      <dgm:prSet/>
      <dgm:spPr/>
      <dgm:t>
        <a:bodyPr/>
        <a:lstStyle/>
        <a:p>
          <a:endParaRPr lang="zh-TW" altLang="en-US"/>
        </a:p>
      </dgm:t>
    </dgm:pt>
    <dgm:pt modelId="{2E14BB62-2CD3-4865-B9FC-F1DFCA8D383D}" type="sibTrans" cxnId="{602764BB-E72B-4263-B5FD-4C5E2159F056}">
      <dgm:prSet/>
      <dgm:spPr/>
      <dgm:t>
        <a:bodyPr/>
        <a:lstStyle/>
        <a:p>
          <a:endParaRPr lang="zh-TW" altLang="en-US"/>
        </a:p>
      </dgm:t>
    </dgm:pt>
    <dgm:pt modelId="{A820B95C-3A3F-4D7A-8DC1-4FB3DF465E0B}" type="pres">
      <dgm:prSet presAssocID="{B713744F-5F81-42FC-BE53-3A49D1273308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1BA40BE-3F36-42A5-B721-598B11679F20}" type="pres">
      <dgm:prSet presAssocID="{8B7C573D-BC51-4000-9542-D5B0BA5C55CA}" presName="root" presStyleCnt="0">
        <dgm:presLayoutVars>
          <dgm:chMax/>
          <dgm:chPref/>
        </dgm:presLayoutVars>
      </dgm:prSet>
      <dgm:spPr/>
    </dgm:pt>
    <dgm:pt modelId="{A007918C-88D0-4460-972C-37D8DFD8DEE1}" type="pres">
      <dgm:prSet presAssocID="{8B7C573D-BC51-4000-9542-D5B0BA5C55CA}" presName="rootComposite" presStyleCnt="0">
        <dgm:presLayoutVars/>
      </dgm:prSet>
      <dgm:spPr/>
    </dgm:pt>
    <dgm:pt modelId="{9590A6C5-773F-4F44-A936-98871342D2F9}" type="pres">
      <dgm:prSet presAssocID="{8B7C573D-BC51-4000-9542-D5B0BA5C55CA}" presName="ParentAccent" presStyleLbl="alignNode1" presStyleIdx="0" presStyleCnt="2"/>
      <dgm:spPr/>
    </dgm:pt>
    <dgm:pt modelId="{522D3875-3CD5-47FB-B89D-0DD57A886B18}" type="pres">
      <dgm:prSet presAssocID="{8B7C573D-BC51-4000-9542-D5B0BA5C55CA}" presName="ParentSmallAccent" presStyleLbl="fgAcc1" presStyleIdx="0" presStyleCnt="2" custLinFactY="100000" custLinFactNeighborX="2828" custLinFactNeighborY="131915"/>
      <dgm:spPr/>
    </dgm:pt>
    <dgm:pt modelId="{E5F52FB6-3846-41FC-810E-BF6135898235}" type="pres">
      <dgm:prSet presAssocID="{8B7C573D-BC51-4000-9542-D5B0BA5C55CA}" presName="Parent" presStyleLbl="revTx" presStyleIdx="0" presStyleCnt="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B66A0C-08B5-430E-B73B-DBE00861096B}" type="pres">
      <dgm:prSet presAssocID="{8B7C573D-BC51-4000-9542-D5B0BA5C55CA}" presName="childShape" presStyleCnt="0">
        <dgm:presLayoutVars>
          <dgm:chMax val="0"/>
          <dgm:chPref val="0"/>
        </dgm:presLayoutVars>
      </dgm:prSet>
      <dgm:spPr/>
    </dgm:pt>
    <dgm:pt modelId="{EF2228A3-C428-4F23-AF88-CB16CD2CF6F1}" type="pres">
      <dgm:prSet presAssocID="{3C575C53-E128-45DE-AB80-DC234DF9543A}" presName="childComposite" presStyleCnt="0">
        <dgm:presLayoutVars>
          <dgm:chMax val="0"/>
          <dgm:chPref val="0"/>
        </dgm:presLayoutVars>
      </dgm:prSet>
      <dgm:spPr/>
    </dgm:pt>
    <dgm:pt modelId="{29B737F5-5B41-461E-99B4-D7A198663939}" type="pres">
      <dgm:prSet presAssocID="{3C575C53-E128-45DE-AB80-DC234DF9543A}" presName="ChildAccent" presStyleLbl="solidFgAcc1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33300B60-F2FB-45CB-B529-649329E8953A}" type="pres">
      <dgm:prSet presAssocID="{3C575C53-E128-45DE-AB80-DC234DF9543A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B1F356F-5C0A-4D6A-B472-9AE986F5CC6D}" type="pres">
      <dgm:prSet presAssocID="{2CF1AFCA-FC3A-420A-8824-A64F9D0F28DE}" presName="childComposite" presStyleCnt="0">
        <dgm:presLayoutVars>
          <dgm:chMax val="0"/>
          <dgm:chPref val="0"/>
        </dgm:presLayoutVars>
      </dgm:prSet>
      <dgm:spPr/>
    </dgm:pt>
    <dgm:pt modelId="{81CA0E61-627E-4887-A4E3-C68B1854D042}" type="pres">
      <dgm:prSet presAssocID="{2CF1AFCA-FC3A-420A-8824-A64F9D0F28DE}" presName="ChildAccent" presStyleLbl="solidFgAcc1" presStyleIdx="1" presStyleCnt="4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E0B9A10F-8CFC-41B9-8036-A5EA9E668BCB}" type="pres">
      <dgm:prSet presAssocID="{2CF1AFCA-FC3A-420A-8824-A64F9D0F28DE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229E1E-E127-43BB-BB91-3056EB333E67}" type="pres">
      <dgm:prSet presAssocID="{342DA1E0-6898-4EA1-BCD7-8ECABAE405CC}" presName="childComposite" presStyleCnt="0">
        <dgm:presLayoutVars>
          <dgm:chMax val="0"/>
          <dgm:chPref val="0"/>
        </dgm:presLayoutVars>
      </dgm:prSet>
      <dgm:spPr/>
    </dgm:pt>
    <dgm:pt modelId="{5D297D89-E939-4AD2-87AA-D2CF1C73B5E7}" type="pres">
      <dgm:prSet presAssocID="{342DA1E0-6898-4EA1-BCD7-8ECABAE405CC}" presName="ChildAccent" presStyleLbl="solidFgAcc1" presStyleIdx="2" presStyleCnt="4"/>
      <dgm:spPr>
        <a:ln w="76200">
          <a:solidFill>
            <a:srgbClr val="00CCFF"/>
          </a:solidFill>
        </a:ln>
      </dgm:spPr>
      <dgm:t>
        <a:bodyPr/>
        <a:lstStyle/>
        <a:p>
          <a:endParaRPr lang="zh-TW" altLang="en-US"/>
        </a:p>
      </dgm:t>
    </dgm:pt>
    <dgm:pt modelId="{70828808-9BF9-4E51-9BB2-4C29E5F0D980}" type="pres">
      <dgm:prSet presAssocID="{342DA1E0-6898-4EA1-BCD7-8ECABAE405CC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02B27-8BF4-4CD6-BED4-4EEB86FCA3DD}" type="pres">
      <dgm:prSet presAssocID="{5AA6280C-0744-4DEB-9225-B2087DDAE758}" presName="root" presStyleCnt="0">
        <dgm:presLayoutVars>
          <dgm:chMax/>
          <dgm:chPref/>
        </dgm:presLayoutVars>
      </dgm:prSet>
      <dgm:spPr/>
    </dgm:pt>
    <dgm:pt modelId="{34EA8D9D-03D8-469B-B734-63A7BF446DAB}" type="pres">
      <dgm:prSet presAssocID="{5AA6280C-0744-4DEB-9225-B2087DDAE758}" presName="rootComposite" presStyleCnt="0">
        <dgm:presLayoutVars/>
      </dgm:prSet>
      <dgm:spPr/>
    </dgm:pt>
    <dgm:pt modelId="{BE604A54-5B47-4788-8A37-253D6D99C5B2}" type="pres">
      <dgm:prSet presAssocID="{5AA6280C-0744-4DEB-9225-B2087DDAE758}" presName="ParentAccent" presStyleLbl="alignNode1" presStyleIdx="1" presStyleCnt="2"/>
      <dgm:spPr/>
    </dgm:pt>
    <dgm:pt modelId="{7CAD8E41-00D0-41BB-9590-48EB056A3A59}" type="pres">
      <dgm:prSet presAssocID="{5AA6280C-0744-4DEB-9225-B2087DDAE758}" presName="ParentSmallAccent" presStyleLbl="fgAcc1" presStyleIdx="1" presStyleCnt="2" custLinFactY="100000" custLinFactNeighborY="131960"/>
      <dgm:spPr/>
    </dgm:pt>
    <dgm:pt modelId="{4E7A3F5F-4BF9-4F9F-968F-5C02D4ABCD57}" type="pres">
      <dgm:prSet presAssocID="{5AA6280C-0744-4DEB-9225-B2087DDAE758}" presName="Parent" presStyleLbl="revTx" presStyleIdx="4" presStyleCnt="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60DE40-D8F8-4AED-AF15-638C4CB72221}" type="pres">
      <dgm:prSet presAssocID="{5AA6280C-0744-4DEB-9225-B2087DDAE758}" presName="childShape" presStyleCnt="0">
        <dgm:presLayoutVars>
          <dgm:chMax val="0"/>
          <dgm:chPref val="0"/>
        </dgm:presLayoutVars>
      </dgm:prSet>
      <dgm:spPr/>
    </dgm:pt>
    <dgm:pt modelId="{761ACE0B-D209-4AF3-B434-46B909DA6579}" type="pres">
      <dgm:prSet presAssocID="{601E5D32-893F-4D20-80F9-678CB976C026}" presName="childComposite" presStyleCnt="0">
        <dgm:presLayoutVars>
          <dgm:chMax val="0"/>
          <dgm:chPref val="0"/>
        </dgm:presLayoutVars>
      </dgm:prSet>
      <dgm:spPr/>
    </dgm:pt>
    <dgm:pt modelId="{AB1EEC13-E5BE-43BE-9FB9-B09CB90319A2}" type="pres">
      <dgm:prSet presAssocID="{601E5D32-893F-4D20-80F9-678CB976C026}" presName="ChildAccent" presStyleLbl="solidFgAcc1" presStyleIdx="3" presStyleCnt="4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C8A01664-2011-4236-B49E-7B8AC21E7609}" type="pres">
      <dgm:prSet presAssocID="{601E5D32-893F-4D20-80F9-678CB976C026}" presName="Child" presStyleLbl="revTx" presStyleIdx="5" presStyleCnt="6" custLinFactNeighborX="-247" custLinFactNeighborY="296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E9F08DD-7946-44E8-BB55-0C901F71D0F3}" type="presOf" srcId="{B713744F-5F81-42FC-BE53-3A49D1273308}" destId="{A820B95C-3A3F-4D7A-8DC1-4FB3DF465E0B}" srcOrd="0" destOrd="0" presId="urn:microsoft.com/office/officeart/2008/layout/SquareAccentList"/>
    <dgm:cxn modelId="{E23F56E2-26E9-48FF-9AC9-9F4A3CEB5DB9}" type="presOf" srcId="{5AA6280C-0744-4DEB-9225-B2087DDAE758}" destId="{4E7A3F5F-4BF9-4F9F-968F-5C02D4ABCD57}" srcOrd="0" destOrd="0" presId="urn:microsoft.com/office/officeart/2008/layout/SquareAccentList"/>
    <dgm:cxn modelId="{BB67D432-8B87-422E-ABD3-75F9F75B1C26}" type="presOf" srcId="{8B7C573D-BC51-4000-9542-D5B0BA5C55CA}" destId="{E5F52FB6-3846-41FC-810E-BF6135898235}" srcOrd="0" destOrd="0" presId="urn:microsoft.com/office/officeart/2008/layout/SquareAccentList"/>
    <dgm:cxn modelId="{9296716F-1BE3-4B75-804F-2361EB05A83D}" srcId="{8B7C573D-BC51-4000-9542-D5B0BA5C55CA}" destId="{2CF1AFCA-FC3A-420A-8824-A64F9D0F28DE}" srcOrd="1" destOrd="0" parTransId="{A72A9A66-9A83-436A-8FEB-5FC076E29DA5}" sibTransId="{E415196B-15C6-4585-BFC6-015B67DB67BF}"/>
    <dgm:cxn modelId="{0207674B-5030-4FA5-934E-FDCAE25F71AD}" srcId="{B713744F-5F81-42FC-BE53-3A49D1273308}" destId="{8B7C573D-BC51-4000-9542-D5B0BA5C55CA}" srcOrd="0" destOrd="0" parTransId="{6B762147-6F31-4317-9DDB-9DA2BF8698FC}" sibTransId="{2272160B-3315-4CF6-9AE4-5E1F64FC6775}"/>
    <dgm:cxn modelId="{7EB2B9FC-85BA-4254-A824-6ED26CD97109}" srcId="{B713744F-5F81-42FC-BE53-3A49D1273308}" destId="{5AA6280C-0744-4DEB-9225-B2087DDAE758}" srcOrd="1" destOrd="0" parTransId="{D2D8D383-B7F1-465A-BF3F-4E5DE785A5D0}" sibTransId="{CEF89909-C0F5-4C90-9806-41BF2FD08B50}"/>
    <dgm:cxn modelId="{602764BB-E72B-4263-B5FD-4C5E2159F056}" srcId="{8B7C573D-BC51-4000-9542-D5B0BA5C55CA}" destId="{342DA1E0-6898-4EA1-BCD7-8ECABAE405CC}" srcOrd="2" destOrd="0" parTransId="{D5E6BA44-50DB-449F-9C85-5FE4FF93F718}" sibTransId="{2E14BB62-2CD3-4865-B9FC-F1DFCA8D383D}"/>
    <dgm:cxn modelId="{CC21DFCD-E9DA-4D4F-B408-A320FCD5E373}" type="presOf" srcId="{342DA1E0-6898-4EA1-BCD7-8ECABAE405CC}" destId="{70828808-9BF9-4E51-9BB2-4C29E5F0D980}" srcOrd="0" destOrd="0" presId="urn:microsoft.com/office/officeart/2008/layout/SquareAccentList"/>
    <dgm:cxn modelId="{EA272A11-C824-4594-BB7D-39D3D80F2BFB}" srcId="{5AA6280C-0744-4DEB-9225-B2087DDAE758}" destId="{601E5D32-893F-4D20-80F9-678CB976C026}" srcOrd="0" destOrd="0" parTransId="{22166219-C999-48AF-BC65-422CA41F1D3B}" sibTransId="{D02395DA-362F-4C53-9D76-D90E261535F1}"/>
    <dgm:cxn modelId="{BF699EA9-8644-436C-8E9E-434296C06BEC}" type="presOf" srcId="{3C575C53-E128-45DE-AB80-DC234DF9543A}" destId="{33300B60-F2FB-45CB-B529-649329E8953A}" srcOrd="0" destOrd="0" presId="urn:microsoft.com/office/officeart/2008/layout/SquareAccentList"/>
    <dgm:cxn modelId="{E7B02965-3415-47C5-8A8F-93994B987D67}" srcId="{8B7C573D-BC51-4000-9542-D5B0BA5C55CA}" destId="{3C575C53-E128-45DE-AB80-DC234DF9543A}" srcOrd="0" destOrd="0" parTransId="{89E04CDE-979C-4A5C-B256-779A676F354A}" sibTransId="{B4CC145C-92EE-414B-A37C-881E475B97C6}"/>
    <dgm:cxn modelId="{63E11087-E0E2-481D-BBC5-F53246B39CCD}" type="presOf" srcId="{2CF1AFCA-FC3A-420A-8824-A64F9D0F28DE}" destId="{E0B9A10F-8CFC-41B9-8036-A5EA9E668BCB}" srcOrd="0" destOrd="0" presId="urn:microsoft.com/office/officeart/2008/layout/SquareAccentList"/>
    <dgm:cxn modelId="{E0395231-80B9-4B82-BD65-3CC7B02328B9}" type="presOf" srcId="{601E5D32-893F-4D20-80F9-678CB976C026}" destId="{C8A01664-2011-4236-B49E-7B8AC21E7609}" srcOrd="0" destOrd="0" presId="urn:microsoft.com/office/officeart/2008/layout/SquareAccentList"/>
    <dgm:cxn modelId="{0864379C-9E4E-4880-8BD7-BC464ED22F66}" type="presParOf" srcId="{A820B95C-3A3F-4D7A-8DC1-4FB3DF465E0B}" destId="{91BA40BE-3F36-42A5-B721-598B11679F20}" srcOrd="0" destOrd="0" presId="urn:microsoft.com/office/officeart/2008/layout/SquareAccentList"/>
    <dgm:cxn modelId="{0F7B25C3-4EA5-466B-ACBD-3CD1ED27F4B5}" type="presParOf" srcId="{91BA40BE-3F36-42A5-B721-598B11679F20}" destId="{A007918C-88D0-4460-972C-37D8DFD8DEE1}" srcOrd="0" destOrd="0" presId="urn:microsoft.com/office/officeart/2008/layout/SquareAccentList"/>
    <dgm:cxn modelId="{7DAFF19F-B790-4A93-9F93-12E9B70D8F73}" type="presParOf" srcId="{A007918C-88D0-4460-972C-37D8DFD8DEE1}" destId="{9590A6C5-773F-4F44-A936-98871342D2F9}" srcOrd="0" destOrd="0" presId="urn:microsoft.com/office/officeart/2008/layout/SquareAccentList"/>
    <dgm:cxn modelId="{AFB72509-BFE4-4A33-8F7C-0079C7EA1556}" type="presParOf" srcId="{A007918C-88D0-4460-972C-37D8DFD8DEE1}" destId="{522D3875-3CD5-47FB-B89D-0DD57A886B18}" srcOrd="1" destOrd="0" presId="urn:microsoft.com/office/officeart/2008/layout/SquareAccentList"/>
    <dgm:cxn modelId="{3C1F4862-A2E4-44CB-B23B-47542D81C3C6}" type="presParOf" srcId="{A007918C-88D0-4460-972C-37D8DFD8DEE1}" destId="{E5F52FB6-3846-41FC-810E-BF6135898235}" srcOrd="2" destOrd="0" presId="urn:microsoft.com/office/officeart/2008/layout/SquareAccentList"/>
    <dgm:cxn modelId="{15CADEF3-76DA-4483-A010-6C24FC9FD31F}" type="presParOf" srcId="{91BA40BE-3F36-42A5-B721-598B11679F20}" destId="{10B66A0C-08B5-430E-B73B-DBE00861096B}" srcOrd="1" destOrd="0" presId="urn:microsoft.com/office/officeart/2008/layout/SquareAccentList"/>
    <dgm:cxn modelId="{A36D64A5-1D0E-4FD5-B3C7-53E4D0DAC947}" type="presParOf" srcId="{10B66A0C-08B5-430E-B73B-DBE00861096B}" destId="{EF2228A3-C428-4F23-AF88-CB16CD2CF6F1}" srcOrd="0" destOrd="0" presId="urn:microsoft.com/office/officeart/2008/layout/SquareAccentList"/>
    <dgm:cxn modelId="{4457AC76-BC22-4973-B230-540019349BD1}" type="presParOf" srcId="{EF2228A3-C428-4F23-AF88-CB16CD2CF6F1}" destId="{29B737F5-5B41-461E-99B4-D7A198663939}" srcOrd="0" destOrd="0" presId="urn:microsoft.com/office/officeart/2008/layout/SquareAccentList"/>
    <dgm:cxn modelId="{C2CFE793-3A48-4C06-8025-4921307071EB}" type="presParOf" srcId="{EF2228A3-C428-4F23-AF88-CB16CD2CF6F1}" destId="{33300B60-F2FB-45CB-B529-649329E8953A}" srcOrd="1" destOrd="0" presId="urn:microsoft.com/office/officeart/2008/layout/SquareAccentList"/>
    <dgm:cxn modelId="{99C2B213-D67B-45CB-B99F-E885F12799C7}" type="presParOf" srcId="{10B66A0C-08B5-430E-B73B-DBE00861096B}" destId="{EB1F356F-5C0A-4D6A-B472-9AE986F5CC6D}" srcOrd="1" destOrd="0" presId="urn:microsoft.com/office/officeart/2008/layout/SquareAccentList"/>
    <dgm:cxn modelId="{91F14116-E25B-46EF-8F87-55879ED1425B}" type="presParOf" srcId="{EB1F356F-5C0A-4D6A-B472-9AE986F5CC6D}" destId="{81CA0E61-627E-4887-A4E3-C68B1854D042}" srcOrd="0" destOrd="0" presId="urn:microsoft.com/office/officeart/2008/layout/SquareAccentList"/>
    <dgm:cxn modelId="{E54A1EBE-2EEB-43BF-9609-562D8EDC97A3}" type="presParOf" srcId="{EB1F356F-5C0A-4D6A-B472-9AE986F5CC6D}" destId="{E0B9A10F-8CFC-41B9-8036-A5EA9E668BCB}" srcOrd="1" destOrd="0" presId="urn:microsoft.com/office/officeart/2008/layout/SquareAccentList"/>
    <dgm:cxn modelId="{6EA3D6C5-B03D-4205-8D34-1D470886BC38}" type="presParOf" srcId="{10B66A0C-08B5-430E-B73B-DBE00861096B}" destId="{C0229E1E-E127-43BB-BB91-3056EB333E67}" srcOrd="2" destOrd="0" presId="urn:microsoft.com/office/officeart/2008/layout/SquareAccentList"/>
    <dgm:cxn modelId="{3A19184D-1E44-438A-8085-54A8048C2057}" type="presParOf" srcId="{C0229E1E-E127-43BB-BB91-3056EB333E67}" destId="{5D297D89-E939-4AD2-87AA-D2CF1C73B5E7}" srcOrd="0" destOrd="0" presId="urn:microsoft.com/office/officeart/2008/layout/SquareAccentList"/>
    <dgm:cxn modelId="{F04FFB2D-F0C5-4D28-90C4-42709DD33744}" type="presParOf" srcId="{C0229E1E-E127-43BB-BB91-3056EB333E67}" destId="{70828808-9BF9-4E51-9BB2-4C29E5F0D980}" srcOrd="1" destOrd="0" presId="urn:microsoft.com/office/officeart/2008/layout/SquareAccentList"/>
    <dgm:cxn modelId="{A5C0C0D9-3CF0-41F2-A76C-2D1C4FFE0696}" type="presParOf" srcId="{A820B95C-3A3F-4D7A-8DC1-4FB3DF465E0B}" destId="{59202B27-8BF4-4CD6-BED4-4EEB86FCA3DD}" srcOrd="1" destOrd="0" presId="urn:microsoft.com/office/officeart/2008/layout/SquareAccentList"/>
    <dgm:cxn modelId="{BE2F0A44-7AED-4FD0-90D5-F39578F0D45D}" type="presParOf" srcId="{59202B27-8BF4-4CD6-BED4-4EEB86FCA3DD}" destId="{34EA8D9D-03D8-469B-B734-63A7BF446DAB}" srcOrd="0" destOrd="0" presId="urn:microsoft.com/office/officeart/2008/layout/SquareAccentList"/>
    <dgm:cxn modelId="{B91E636D-3012-449E-815D-1ED403CD9B9B}" type="presParOf" srcId="{34EA8D9D-03D8-469B-B734-63A7BF446DAB}" destId="{BE604A54-5B47-4788-8A37-253D6D99C5B2}" srcOrd="0" destOrd="0" presId="urn:microsoft.com/office/officeart/2008/layout/SquareAccentList"/>
    <dgm:cxn modelId="{911293BC-5F03-4055-BBC4-B5287FE79BC5}" type="presParOf" srcId="{34EA8D9D-03D8-469B-B734-63A7BF446DAB}" destId="{7CAD8E41-00D0-41BB-9590-48EB056A3A59}" srcOrd="1" destOrd="0" presId="urn:microsoft.com/office/officeart/2008/layout/SquareAccentList"/>
    <dgm:cxn modelId="{6A1030EE-86EE-48BD-9802-60A53461BA08}" type="presParOf" srcId="{34EA8D9D-03D8-469B-B734-63A7BF446DAB}" destId="{4E7A3F5F-4BF9-4F9F-968F-5C02D4ABCD57}" srcOrd="2" destOrd="0" presId="urn:microsoft.com/office/officeart/2008/layout/SquareAccentList"/>
    <dgm:cxn modelId="{05210E65-13E1-4603-9020-B681098D2AA3}" type="presParOf" srcId="{59202B27-8BF4-4CD6-BED4-4EEB86FCA3DD}" destId="{2E60DE40-D8F8-4AED-AF15-638C4CB72221}" srcOrd="1" destOrd="0" presId="urn:microsoft.com/office/officeart/2008/layout/SquareAccentList"/>
    <dgm:cxn modelId="{CEF909FA-BD1F-4A58-A0AC-6D331DB568F8}" type="presParOf" srcId="{2E60DE40-D8F8-4AED-AF15-638C4CB72221}" destId="{761ACE0B-D209-4AF3-B434-46B909DA6579}" srcOrd="0" destOrd="0" presId="urn:microsoft.com/office/officeart/2008/layout/SquareAccentList"/>
    <dgm:cxn modelId="{1EB7AEBB-4CDA-4336-B8D3-E43E68A462C2}" type="presParOf" srcId="{761ACE0B-D209-4AF3-B434-46B909DA6579}" destId="{AB1EEC13-E5BE-43BE-9FB9-B09CB90319A2}" srcOrd="0" destOrd="0" presId="urn:microsoft.com/office/officeart/2008/layout/SquareAccentList"/>
    <dgm:cxn modelId="{414E7367-1881-465D-9F87-A04BA99E73DA}" type="presParOf" srcId="{761ACE0B-D209-4AF3-B434-46B909DA6579}" destId="{C8A01664-2011-4236-B49E-7B8AC21E760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5A6530-67F7-402F-BE1A-53F341BC135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B342B92-DAB2-4283-A08C-6552446C1D3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現有的遊戲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EDDAFE-104B-4ED1-B025-9F41B1607787}" type="par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89DBBEC4-CE59-4B66-88DE-7CD22A117637}" type="sib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F15CF43F-B550-4BB8-B1EB-D880F988B90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預測遊戲價格何時下跌，跌價幅度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FB40CA-92F3-42AA-9CF9-BB8948099EC0}" type="par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DDE5370-D4DC-455B-B8D0-E52B9D67C317}" type="sib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C53DE0E-80F8-4925-BBE5-E9DD7C7758B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開發新遊戲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1951B-46B4-4A3A-AB25-7223B75D8F38}" type="par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D3A8575F-FCC1-4FE2-9A2B-CBEC06ECD38D}" type="sib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FF396F24-C5C5-4858-BDA0-53F0E33AE37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預測多重屬性的遊戲價格趨勢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035FEB-B666-487F-AD25-C93274399662}" type="par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33DEEEA8-B60D-4586-85AF-029A7FC2C378}" type="sib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58C75AD8-A391-476C-B26A-C1B49B9EDCC8}" type="pres">
      <dgm:prSet presAssocID="{B55A6530-67F7-402F-BE1A-53F341BC13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1F985B7-763B-43C4-8EE0-3196C009C02F}" type="pres">
      <dgm:prSet presAssocID="{6B342B92-DAB2-4283-A08C-6552446C1D34}" presName="parentText" presStyleLbl="node1" presStyleIdx="0" presStyleCnt="2" custLinFactNeighborX="-234" custLinFactNeighborY="365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F66B1F-4F6F-4CB7-BD99-16733705E0D6}" type="pres">
      <dgm:prSet presAssocID="{6B342B92-DAB2-4283-A08C-6552446C1D3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3018C1-0176-489F-AE4E-158F73FE8931}" type="pres">
      <dgm:prSet presAssocID="{1C53DE0E-80F8-4925-BBE5-E9DD7C7758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EC5BFE-9F51-4CB8-84A5-F0EEB087A77F}" type="pres">
      <dgm:prSet presAssocID="{1C53DE0E-80F8-4925-BBE5-E9DD7C7758B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9EA7266-9E6F-4C18-AA76-D68E627DCACC}" type="presOf" srcId="{F15CF43F-B550-4BB8-B1EB-D880F988B901}" destId="{6EF66B1F-4F6F-4CB7-BD99-16733705E0D6}" srcOrd="0" destOrd="0" presId="urn:microsoft.com/office/officeart/2005/8/layout/vList2"/>
    <dgm:cxn modelId="{C3AC225F-3D2C-41FF-B9FE-7EC65784F935}" type="presOf" srcId="{1C53DE0E-80F8-4925-BBE5-E9DD7C7758B4}" destId="{C23018C1-0176-489F-AE4E-158F73FE8931}" srcOrd="0" destOrd="0" presId="urn:microsoft.com/office/officeart/2005/8/layout/vList2"/>
    <dgm:cxn modelId="{39902E4D-5ADA-4E96-8CCD-1080DC6F06EF}" srcId="{6B342B92-DAB2-4283-A08C-6552446C1D34}" destId="{F15CF43F-B550-4BB8-B1EB-D880F988B901}" srcOrd="0" destOrd="0" parTransId="{6FFB40CA-92F3-42AA-9CF9-BB8948099EC0}" sibTransId="{1DDE5370-D4DC-455B-B8D0-E52B9D67C317}"/>
    <dgm:cxn modelId="{7B6961DE-3A17-4B48-ACAC-3D700C1C61E5}" type="presOf" srcId="{6B342B92-DAB2-4283-A08C-6552446C1D34}" destId="{51F985B7-763B-43C4-8EE0-3196C009C02F}" srcOrd="0" destOrd="0" presId="urn:microsoft.com/office/officeart/2005/8/layout/vList2"/>
    <dgm:cxn modelId="{9A1D9EF2-1994-4F23-8395-FC99E41B3A6E}" type="presOf" srcId="{FF396F24-C5C5-4858-BDA0-53F0E33AE377}" destId="{8FEC5BFE-9F51-4CB8-84A5-F0EEB087A77F}" srcOrd="0" destOrd="0" presId="urn:microsoft.com/office/officeart/2005/8/layout/vList2"/>
    <dgm:cxn modelId="{F8A2E425-ED9B-44BE-BF34-84C4ED139E4F}" srcId="{B55A6530-67F7-402F-BE1A-53F341BC1357}" destId="{1C53DE0E-80F8-4925-BBE5-E9DD7C7758B4}" srcOrd="1" destOrd="0" parTransId="{A8B1951B-46B4-4A3A-AB25-7223B75D8F38}" sibTransId="{D3A8575F-FCC1-4FE2-9A2B-CBEC06ECD38D}"/>
    <dgm:cxn modelId="{C94F3B7D-7F83-4944-8229-01C36812E631}" srcId="{1C53DE0E-80F8-4925-BBE5-E9DD7C7758B4}" destId="{FF396F24-C5C5-4858-BDA0-53F0E33AE377}" srcOrd="0" destOrd="0" parTransId="{BB035FEB-B666-487F-AD25-C93274399662}" sibTransId="{33DEEEA8-B60D-4586-85AF-029A7FC2C378}"/>
    <dgm:cxn modelId="{FEAFDBDD-0241-4ED3-A769-4F282955DBD7}" srcId="{B55A6530-67F7-402F-BE1A-53F341BC1357}" destId="{6B342B92-DAB2-4283-A08C-6552446C1D34}" srcOrd="0" destOrd="0" parTransId="{74EDDAFE-104B-4ED1-B025-9F41B1607787}" sibTransId="{89DBBEC4-CE59-4B66-88DE-7CD22A117637}"/>
    <dgm:cxn modelId="{D197E2A2-64DC-4DEB-9637-732A599B2C5B}" type="presOf" srcId="{B55A6530-67F7-402F-BE1A-53F341BC1357}" destId="{58C75AD8-A391-476C-B26A-C1B49B9EDCC8}" srcOrd="0" destOrd="0" presId="urn:microsoft.com/office/officeart/2005/8/layout/vList2"/>
    <dgm:cxn modelId="{D6378FEE-6F84-42BF-B36C-EAD3B401A1DC}" type="presParOf" srcId="{58C75AD8-A391-476C-B26A-C1B49B9EDCC8}" destId="{51F985B7-763B-43C4-8EE0-3196C009C02F}" srcOrd="0" destOrd="0" presId="urn:microsoft.com/office/officeart/2005/8/layout/vList2"/>
    <dgm:cxn modelId="{DDA84AF2-F9C1-49EE-B045-5A3DB94A0578}" type="presParOf" srcId="{58C75AD8-A391-476C-B26A-C1B49B9EDCC8}" destId="{6EF66B1F-4F6F-4CB7-BD99-16733705E0D6}" srcOrd="1" destOrd="0" presId="urn:microsoft.com/office/officeart/2005/8/layout/vList2"/>
    <dgm:cxn modelId="{2F526FE6-12E5-4F37-AFAF-DFC04B1A3EB5}" type="presParOf" srcId="{58C75AD8-A391-476C-B26A-C1B49B9EDCC8}" destId="{C23018C1-0176-489F-AE4E-158F73FE8931}" srcOrd="2" destOrd="0" presId="urn:microsoft.com/office/officeart/2005/8/layout/vList2"/>
    <dgm:cxn modelId="{2D81CE1A-E71E-420D-ABB9-748F8B7F8332}" type="presParOf" srcId="{58C75AD8-A391-476C-B26A-C1B49B9EDCC8}" destId="{8FEC5BFE-9F51-4CB8-84A5-F0EEB087A7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5A6530-67F7-402F-BE1A-53F341BC135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B342B92-DAB2-4283-A08C-6552446C1D3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查詢遊戲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EDDAFE-104B-4ED1-B025-9F41B1607787}" type="par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89DBBEC4-CE59-4B66-88DE-7CD22A117637}" type="sib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F15CF43F-B550-4BB8-B1EB-D880F988B90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選擇遊戲，預測該遊戲價格是否下跌與下跌的時機，並提供遊戲價格走勢。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FB40CA-92F3-42AA-9CF9-BB8948099EC0}" type="par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DDE5370-D4DC-455B-B8D0-E52B9D67C317}" type="sib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C53DE0E-80F8-4925-BBE5-E9DD7C7758B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組合屬性查詢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1951B-46B4-4A3A-AB25-7223B75D8F38}" type="par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D3A8575F-FCC1-4FE2-9A2B-CBEC06ECD38D}" type="sib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FF396F24-C5C5-4858-BDA0-53F0E33AE37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輸入多個遊戲屬性，預測具有該些屬性的遊戲價格趨勢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035FEB-B666-487F-AD25-C93274399662}" type="par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33DEEEA8-B60D-4586-85AF-029A7FC2C378}" type="sib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58C75AD8-A391-476C-B26A-C1B49B9EDCC8}" type="pres">
      <dgm:prSet presAssocID="{B55A6530-67F7-402F-BE1A-53F341BC13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1F985B7-763B-43C4-8EE0-3196C009C02F}" type="pres">
      <dgm:prSet presAssocID="{6B342B92-DAB2-4283-A08C-6552446C1D34}" presName="parentText" presStyleLbl="node1" presStyleIdx="0" presStyleCnt="2" custLinFactNeighborX="-234" custLinFactNeighborY="365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F66B1F-4F6F-4CB7-BD99-16733705E0D6}" type="pres">
      <dgm:prSet presAssocID="{6B342B92-DAB2-4283-A08C-6552446C1D3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3018C1-0176-489F-AE4E-158F73FE8931}" type="pres">
      <dgm:prSet presAssocID="{1C53DE0E-80F8-4925-BBE5-E9DD7C7758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EC5BFE-9F51-4CB8-84A5-F0EEB087A77F}" type="pres">
      <dgm:prSet presAssocID="{1C53DE0E-80F8-4925-BBE5-E9DD7C7758B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A843422-5FC5-4E77-AF16-8BC4D8B56653}" type="presOf" srcId="{FF396F24-C5C5-4858-BDA0-53F0E33AE377}" destId="{8FEC5BFE-9F51-4CB8-84A5-F0EEB087A77F}" srcOrd="0" destOrd="0" presId="urn:microsoft.com/office/officeart/2005/8/layout/vList2"/>
    <dgm:cxn modelId="{39902E4D-5ADA-4E96-8CCD-1080DC6F06EF}" srcId="{6B342B92-DAB2-4283-A08C-6552446C1D34}" destId="{F15CF43F-B550-4BB8-B1EB-D880F988B901}" srcOrd="0" destOrd="0" parTransId="{6FFB40CA-92F3-42AA-9CF9-BB8948099EC0}" sibTransId="{1DDE5370-D4DC-455B-B8D0-E52B9D67C317}"/>
    <dgm:cxn modelId="{7A63159F-8CEA-4640-8F7A-E4AC9208F4B0}" type="presOf" srcId="{B55A6530-67F7-402F-BE1A-53F341BC1357}" destId="{58C75AD8-A391-476C-B26A-C1B49B9EDCC8}" srcOrd="0" destOrd="0" presId="urn:microsoft.com/office/officeart/2005/8/layout/vList2"/>
    <dgm:cxn modelId="{44CB339A-16C7-4EFD-976A-F9CAF41EC6D4}" type="presOf" srcId="{6B342B92-DAB2-4283-A08C-6552446C1D34}" destId="{51F985B7-763B-43C4-8EE0-3196C009C02F}" srcOrd="0" destOrd="0" presId="urn:microsoft.com/office/officeart/2005/8/layout/vList2"/>
    <dgm:cxn modelId="{F8A2E425-ED9B-44BE-BF34-84C4ED139E4F}" srcId="{B55A6530-67F7-402F-BE1A-53F341BC1357}" destId="{1C53DE0E-80F8-4925-BBE5-E9DD7C7758B4}" srcOrd="1" destOrd="0" parTransId="{A8B1951B-46B4-4A3A-AB25-7223B75D8F38}" sibTransId="{D3A8575F-FCC1-4FE2-9A2B-CBEC06ECD38D}"/>
    <dgm:cxn modelId="{0DA178A2-5BC3-4D6C-A7A1-6B90BF98296D}" type="presOf" srcId="{1C53DE0E-80F8-4925-BBE5-E9DD7C7758B4}" destId="{C23018C1-0176-489F-AE4E-158F73FE8931}" srcOrd="0" destOrd="0" presId="urn:microsoft.com/office/officeart/2005/8/layout/vList2"/>
    <dgm:cxn modelId="{C94F3B7D-7F83-4944-8229-01C36812E631}" srcId="{1C53DE0E-80F8-4925-BBE5-E9DD7C7758B4}" destId="{FF396F24-C5C5-4858-BDA0-53F0E33AE377}" srcOrd="0" destOrd="0" parTransId="{BB035FEB-B666-487F-AD25-C93274399662}" sibTransId="{33DEEEA8-B60D-4586-85AF-029A7FC2C378}"/>
    <dgm:cxn modelId="{FEAFDBDD-0241-4ED3-A769-4F282955DBD7}" srcId="{B55A6530-67F7-402F-BE1A-53F341BC1357}" destId="{6B342B92-DAB2-4283-A08C-6552446C1D34}" srcOrd="0" destOrd="0" parTransId="{74EDDAFE-104B-4ED1-B025-9F41B1607787}" sibTransId="{89DBBEC4-CE59-4B66-88DE-7CD22A117637}"/>
    <dgm:cxn modelId="{DF2DB23C-7AA5-41E4-9ACF-CF9B480B983A}" type="presOf" srcId="{F15CF43F-B550-4BB8-B1EB-D880F988B901}" destId="{6EF66B1F-4F6F-4CB7-BD99-16733705E0D6}" srcOrd="0" destOrd="0" presId="urn:microsoft.com/office/officeart/2005/8/layout/vList2"/>
    <dgm:cxn modelId="{73A20F1D-5C3B-4817-A0A1-62D6986B7407}" type="presParOf" srcId="{58C75AD8-A391-476C-B26A-C1B49B9EDCC8}" destId="{51F985B7-763B-43C4-8EE0-3196C009C02F}" srcOrd="0" destOrd="0" presId="urn:microsoft.com/office/officeart/2005/8/layout/vList2"/>
    <dgm:cxn modelId="{0B246B5D-84D8-41FA-98C5-43A75C5D04F9}" type="presParOf" srcId="{58C75AD8-A391-476C-B26A-C1B49B9EDCC8}" destId="{6EF66B1F-4F6F-4CB7-BD99-16733705E0D6}" srcOrd="1" destOrd="0" presId="urn:microsoft.com/office/officeart/2005/8/layout/vList2"/>
    <dgm:cxn modelId="{57FFACF3-7B48-4339-9C4D-40E3F8E5A0E6}" type="presParOf" srcId="{58C75AD8-A391-476C-B26A-C1B49B9EDCC8}" destId="{C23018C1-0176-489F-AE4E-158F73FE8931}" srcOrd="2" destOrd="0" presId="urn:microsoft.com/office/officeart/2005/8/layout/vList2"/>
    <dgm:cxn modelId="{36654FF0-BF25-4731-ADA5-B9BD91A6D395}" type="presParOf" srcId="{58C75AD8-A391-476C-B26A-C1B49B9EDCC8}" destId="{8FEC5BFE-9F51-4CB8-84A5-F0EEB087A7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13744F-5F81-42FC-BE53-3A49D1273308}" type="doc">
      <dgm:prSet loTypeId="urn:microsoft.com/office/officeart/2008/layout/Squa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B7C573D-BC51-4000-9542-D5B0BA5C55C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消費者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62147-6F31-4317-9DDB-9DA2BF8698FC}" type="par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2272160B-3315-4CF6-9AE4-5E1F64FC6775}" type="sib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3C575C53-E128-45DE-AB80-DC234DF9543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得知何時可以優惠價格購買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04CDE-979C-4A5C-B256-779A676F354A}" type="par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B4CC145C-92EE-414B-A37C-881E475B97C6}" type="sib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5AA6280C-0744-4DEB-9225-B2087DDAE758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D8D383-B7F1-465A-BF3F-4E5DE785A5D0}" type="par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CEF89909-C0F5-4C90-9806-41BF2FD08B50}" type="sib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601E5D32-893F-4D20-80F9-678CB976C02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作為決策依據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166219-C999-48AF-BC65-422CA41F1D3B}" type="par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D02395DA-362F-4C53-9D76-D90E261535F1}" type="sib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A820B95C-3A3F-4D7A-8DC1-4FB3DF465E0B}" type="pres">
      <dgm:prSet presAssocID="{B713744F-5F81-42FC-BE53-3A49D1273308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1BA40BE-3F36-42A5-B721-598B11679F20}" type="pres">
      <dgm:prSet presAssocID="{8B7C573D-BC51-4000-9542-D5B0BA5C55CA}" presName="root" presStyleCnt="0">
        <dgm:presLayoutVars>
          <dgm:chMax/>
          <dgm:chPref/>
        </dgm:presLayoutVars>
      </dgm:prSet>
      <dgm:spPr/>
    </dgm:pt>
    <dgm:pt modelId="{A007918C-88D0-4460-972C-37D8DFD8DEE1}" type="pres">
      <dgm:prSet presAssocID="{8B7C573D-BC51-4000-9542-D5B0BA5C55CA}" presName="rootComposite" presStyleCnt="0">
        <dgm:presLayoutVars/>
      </dgm:prSet>
      <dgm:spPr/>
    </dgm:pt>
    <dgm:pt modelId="{9590A6C5-773F-4F44-A936-98871342D2F9}" type="pres">
      <dgm:prSet presAssocID="{8B7C573D-BC51-4000-9542-D5B0BA5C55CA}" presName="ParentAccent" presStyleLbl="alignNode1" presStyleIdx="0" presStyleCnt="2"/>
      <dgm:spPr/>
    </dgm:pt>
    <dgm:pt modelId="{522D3875-3CD5-47FB-B89D-0DD57A886B18}" type="pres">
      <dgm:prSet presAssocID="{8B7C573D-BC51-4000-9542-D5B0BA5C55CA}" presName="ParentSmallAccent" presStyleLbl="fgAcc1" presStyleIdx="0" presStyleCnt="2" custLinFactY="100000" custLinFactNeighborY="134743"/>
      <dgm:spPr/>
    </dgm:pt>
    <dgm:pt modelId="{E5F52FB6-3846-41FC-810E-BF6135898235}" type="pres">
      <dgm:prSet presAssocID="{8B7C573D-BC51-4000-9542-D5B0BA5C55CA}" presName="Parent" presStyleLbl="revTx" presStyleIdx="0" presStyleCnt="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B66A0C-08B5-430E-B73B-DBE00861096B}" type="pres">
      <dgm:prSet presAssocID="{8B7C573D-BC51-4000-9542-D5B0BA5C55CA}" presName="childShape" presStyleCnt="0">
        <dgm:presLayoutVars>
          <dgm:chMax val="0"/>
          <dgm:chPref val="0"/>
        </dgm:presLayoutVars>
      </dgm:prSet>
      <dgm:spPr/>
    </dgm:pt>
    <dgm:pt modelId="{EF2228A3-C428-4F23-AF88-CB16CD2CF6F1}" type="pres">
      <dgm:prSet presAssocID="{3C575C53-E128-45DE-AB80-DC234DF9543A}" presName="childComposite" presStyleCnt="0">
        <dgm:presLayoutVars>
          <dgm:chMax val="0"/>
          <dgm:chPref val="0"/>
        </dgm:presLayoutVars>
      </dgm:prSet>
      <dgm:spPr/>
    </dgm:pt>
    <dgm:pt modelId="{29B737F5-5B41-461E-99B4-D7A198663939}" type="pres">
      <dgm:prSet presAssocID="{3C575C53-E128-45DE-AB80-DC234DF9543A}" presName="ChildAccent" presStyleLbl="solidFgAcc1" presStyleIdx="0" presStyleCnt="2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33300B60-F2FB-45CB-B529-649329E8953A}" type="pres">
      <dgm:prSet presAssocID="{3C575C53-E128-45DE-AB80-DC234DF9543A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02B27-8BF4-4CD6-BED4-4EEB86FCA3DD}" type="pres">
      <dgm:prSet presAssocID="{5AA6280C-0744-4DEB-9225-B2087DDAE758}" presName="root" presStyleCnt="0">
        <dgm:presLayoutVars>
          <dgm:chMax/>
          <dgm:chPref/>
        </dgm:presLayoutVars>
      </dgm:prSet>
      <dgm:spPr/>
    </dgm:pt>
    <dgm:pt modelId="{34EA8D9D-03D8-469B-B734-63A7BF446DAB}" type="pres">
      <dgm:prSet presAssocID="{5AA6280C-0744-4DEB-9225-B2087DDAE758}" presName="rootComposite" presStyleCnt="0">
        <dgm:presLayoutVars/>
      </dgm:prSet>
      <dgm:spPr/>
    </dgm:pt>
    <dgm:pt modelId="{BE604A54-5B47-4788-8A37-253D6D99C5B2}" type="pres">
      <dgm:prSet presAssocID="{5AA6280C-0744-4DEB-9225-B2087DDAE758}" presName="ParentAccent" presStyleLbl="alignNode1" presStyleIdx="1" presStyleCnt="2"/>
      <dgm:spPr/>
    </dgm:pt>
    <dgm:pt modelId="{7CAD8E41-00D0-41BB-9590-48EB056A3A59}" type="pres">
      <dgm:prSet presAssocID="{5AA6280C-0744-4DEB-9225-B2087DDAE758}" presName="ParentSmallAccent" presStyleLbl="fgAcc1" presStyleIdx="1" presStyleCnt="2" custLinFactY="100000" custLinFactNeighborY="131915"/>
      <dgm:spPr/>
    </dgm:pt>
    <dgm:pt modelId="{4E7A3F5F-4BF9-4F9F-968F-5C02D4ABCD57}" type="pres">
      <dgm:prSet presAssocID="{5AA6280C-0744-4DEB-9225-B2087DDAE758}" presName="Parent" presStyleLbl="revTx" presStyleIdx="2" presStyleCnt="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60DE40-D8F8-4AED-AF15-638C4CB72221}" type="pres">
      <dgm:prSet presAssocID="{5AA6280C-0744-4DEB-9225-B2087DDAE758}" presName="childShape" presStyleCnt="0">
        <dgm:presLayoutVars>
          <dgm:chMax val="0"/>
          <dgm:chPref val="0"/>
        </dgm:presLayoutVars>
      </dgm:prSet>
      <dgm:spPr/>
    </dgm:pt>
    <dgm:pt modelId="{761ACE0B-D209-4AF3-B434-46B909DA6579}" type="pres">
      <dgm:prSet presAssocID="{601E5D32-893F-4D20-80F9-678CB976C026}" presName="childComposite" presStyleCnt="0">
        <dgm:presLayoutVars>
          <dgm:chMax val="0"/>
          <dgm:chPref val="0"/>
        </dgm:presLayoutVars>
      </dgm:prSet>
      <dgm:spPr/>
    </dgm:pt>
    <dgm:pt modelId="{AB1EEC13-E5BE-43BE-9FB9-B09CB90319A2}" type="pres">
      <dgm:prSet presAssocID="{601E5D32-893F-4D20-80F9-678CB976C026}" presName="ChildAccent" presStyleLbl="solidFgAcc1" presStyleIdx="1" presStyleCnt="2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C8A01664-2011-4236-B49E-7B8AC21E7609}" type="pres">
      <dgm:prSet presAssocID="{601E5D32-893F-4D20-80F9-678CB976C026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69C9D1A-1FC6-4F3C-A460-F41751E655AF}" type="presOf" srcId="{601E5D32-893F-4D20-80F9-678CB976C026}" destId="{C8A01664-2011-4236-B49E-7B8AC21E7609}" srcOrd="0" destOrd="0" presId="urn:microsoft.com/office/officeart/2008/layout/SquareAccentList"/>
    <dgm:cxn modelId="{19C4270D-2772-446E-8831-6535AE5B7EEC}" type="presOf" srcId="{5AA6280C-0744-4DEB-9225-B2087DDAE758}" destId="{4E7A3F5F-4BF9-4F9F-968F-5C02D4ABCD57}" srcOrd="0" destOrd="0" presId="urn:microsoft.com/office/officeart/2008/layout/SquareAccentList"/>
    <dgm:cxn modelId="{93593C59-FDDC-4E58-94E0-68FA89D96844}" type="presOf" srcId="{8B7C573D-BC51-4000-9542-D5B0BA5C55CA}" destId="{E5F52FB6-3846-41FC-810E-BF6135898235}" srcOrd="0" destOrd="0" presId="urn:microsoft.com/office/officeart/2008/layout/SquareAccentList"/>
    <dgm:cxn modelId="{0207674B-5030-4FA5-934E-FDCAE25F71AD}" srcId="{B713744F-5F81-42FC-BE53-3A49D1273308}" destId="{8B7C573D-BC51-4000-9542-D5B0BA5C55CA}" srcOrd="0" destOrd="0" parTransId="{6B762147-6F31-4317-9DDB-9DA2BF8698FC}" sibTransId="{2272160B-3315-4CF6-9AE4-5E1F64FC6775}"/>
    <dgm:cxn modelId="{7EB2B9FC-85BA-4254-A824-6ED26CD97109}" srcId="{B713744F-5F81-42FC-BE53-3A49D1273308}" destId="{5AA6280C-0744-4DEB-9225-B2087DDAE758}" srcOrd="1" destOrd="0" parTransId="{D2D8D383-B7F1-465A-BF3F-4E5DE785A5D0}" sibTransId="{CEF89909-C0F5-4C90-9806-41BF2FD08B50}"/>
    <dgm:cxn modelId="{7877D397-1E0E-4799-87B3-047A3EEE33BD}" type="presOf" srcId="{3C575C53-E128-45DE-AB80-DC234DF9543A}" destId="{33300B60-F2FB-45CB-B529-649329E8953A}" srcOrd="0" destOrd="0" presId="urn:microsoft.com/office/officeart/2008/layout/SquareAccentList"/>
    <dgm:cxn modelId="{9D3B7EDA-A094-43F8-A653-0F50B2337C5F}" type="presOf" srcId="{B713744F-5F81-42FC-BE53-3A49D1273308}" destId="{A820B95C-3A3F-4D7A-8DC1-4FB3DF465E0B}" srcOrd="0" destOrd="0" presId="urn:microsoft.com/office/officeart/2008/layout/SquareAccentList"/>
    <dgm:cxn modelId="{EA272A11-C824-4594-BB7D-39D3D80F2BFB}" srcId="{5AA6280C-0744-4DEB-9225-B2087DDAE758}" destId="{601E5D32-893F-4D20-80F9-678CB976C026}" srcOrd="0" destOrd="0" parTransId="{22166219-C999-48AF-BC65-422CA41F1D3B}" sibTransId="{D02395DA-362F-4C53-9D76-D90E261535F1}"/>
    <dgm:cxn modelId="{E7B02965-3415-47C5-8A8F-93994B987D67}" srcId="{8B7C573D-BC51-4000-9542-D5B0BA5C55CA}" destId="{3C575C53-E128-45DE-AB80-DC234DF9543A}" srcOrd="0" destOrd="0" parTransId="{89E04CDE-979C-4A5C-B256-779A676F354A}" sibTransId="{B4CC145C-92EE-414B-A37C-881E475B97C6}"/>
    <dgm:cxn modelId="{2D47CA23-1B9A-4DB9-9C2A-74FB4366A513}" type="presParOf" srcId="{A820B95C-3A3F-4D7A-8DC1-4FB3DF465E0B}" destId="{91BA40BE-3F36-42A5-B721-598B11679F20}" srcOrd="0" destOrd="0" presId="urn:microsoft.com/office/officeart/2008/layout/SquareAccentList"/>
    <dgm:cxn modelId="{095899AE-D16F-422B-88C4-32C7CC906EDC}" type="presParOf" srcId="{91BA40BE-3F36-42A5-B721-598B11679F20}" destId="{A007918C-88D0-4460-972C-37D8DFD8DEE1}" srcOrd="0" destOrd="0" presId="urn:microsoft.com/office/officeart/2008/layout/SquareAccentList"/>
    <dgm:cxn modelId="{5E92A416-13DA-40B7-BCA2-139AC6107CD5}" type="presParOf" srcId="{A007918C-88D0-4460-972C-37D8DFD8DEE1}" destId="{9590A6C5-773F-4F44-A936-98871342D2F9}" srcOrd="0" destOrd="0" presId="urn:microsoft.com/office/officeart/2008/layout/SquareAccentList"/>
    <dgm:cxn modelId="{AD8F626B-9B8C-4844-8330-AF1102AAA05A}" type="presParOf" srcId="{A007918C-88D0-4460-972C-37D8DFD8DEE1}" destId="{522D3875-3CD5-47FB-B89D-0DD57A886B18}" srcOrd="1" destOrd="0" presId="urn:microsoft.com/office/officeart/2008/layout/SquareAccentList"/>
    <dgm:cxn modelId="{EE668AB8-6AE0-48D8-BE32-2EF8CD5D07F7}" type="presParOf" srcId="{A007918C-88D0-4460-972C-37D8DFD8DEE1}" destId="{E5F52FB6-3846-41FC-810E-BF6135898235}" srcOrd="2" destOrd="0" presId="urn:microsoft.com/office/officeart/2008/layout/SquareAccentList"/>
    <dgm:cxn modelId="{7B6308EE-1F96-447A-AC50-799137BAA207}" type="presParOf" srcId="{91BA40BE-3F36-42A5-B721-598B11679F20}" destId="{10B66A0C-08B5-430E-B73B-DBE00861096B}" srcOrd="1" destOrd="0" presId="urn:microsoft.com/office/officeart/2008/layout/SquareAccentList"/>
    <dgm:cxn modelId="{7EC6B675-3800-408D-8EC0-3248A59B6F2F}" type="presParOf" srcId="{10B66A0C-08B5-430E-B73B-DBE00861096B}" destId="{EF2228A3-C428-4F23-AF88-CB16CD2CF6F1}" srcOrd="0" destOrd="0" presId="urn:microsoft.com/office/officeart/2008/layout/SquareAccentList"/>
    <dgm:cxn modelId="{AE7FF5AC-B1CF-41D4-9175-E5910EC35F83}" type="presParOf" srcId="{EF2228A3-C428-4F23-AF88-CB16CD2CF6F1}" destId="{29B737F5-5B41-461E-99B4-D7A198663939}" srcOrd="0" destOrd="0" presId="urn:microsoft.com/office/officeart/2008/layout/SquareAccentList"/>
    <dgm:cxn modelId="{AC9B4AF2-96BD-4860-A6CC-4B28F38F0171}" type="presParOf" srcId="{EF2228A3-C428-4F23-AF88-CB16CD2CF6F1}" destId="{33300B60-F2FB-45CB-B529-649329E8953A}" srcOrd="1" destOrd="0" presId="urn:microsoft.com/office/officeart/2008/layout/SquareAccentList"/>
    <dgm:cxn modelId="{E2039577-2115-4DB6-8183-9E7256AB1EDA}" type="presParOf" srcId="{A820B95C-3A3F-4D7A-8DC1-4FB3DF465E0B}" destId="{59202B27-8BF4-4CD6-BED4-4EEB86FCA3DD}" srcOrd="1" destOrd="0" presId="urn:microsoft.com/office/officeart/2008/layout/SquareAccentList"/>
    <dgm:cxn modelId="{18EC2B6A-4D72-4181-9FB3-FF59965C6E33}" type="presParOf" srcId="{59202B27-8BF4-4CD6-BED4-4EEB86FCA3DD}" destId="{34EA8D9D-03D8-469B-B734-63A7BF446DAB}" srcOrd="0" destOrd="0" presId="urn:microsoft.com/office/officeart/2008/layout/SquareAccentList"/>
    <dgm:cxn modelId="{5F526304-1423-4472-BF8C-1ABEECA02118}" type="presParOf" srcId="{34EA8D9D-03D8-469B-B734-63A7BF446DAB}" destId="{BE604A54-5B47-4788-8A37-253D6D99C5B2}" srcOrd="0" destOrd="0" presId="urn:microsoft.com/office/officeart/2008/layout/SquareAccentList"/>
    <dgm:cxn modelId="{EC4C5E83-3A24-4B6D-8D7D-D3D1D6ECA84F}" type="presParOf" srcId="{34EA8D9D-03D8-469B-B734-63A7BF446DAB}" destId="{7CAD8E41-00D0-41BB-9590-48EB056A3A59}" srcOrd="1" destOrd="0" presId="urn:microsoft.com/office/officeart/2008/layout/SquareAccentList"/>
    <dgm:cxn modelId="{C028C678-2566-4F03-967C-082453203361}" type="presParOf" srcId="{34EA8D9D-03D8-469B-B734-63A7BF446DAB}" destId="{4E7A3F5F-4BF9-4F9F-968F-5C02D4ABCD57}" srcOrd="2" destOrd="0" presId="urn:microsoft.com/office/officeart/2008/layout/SquareAccentList"/>
    <dgm:cxn modelId="{140C2D54-F985-4DC6-A20C-AA2071CAADE8}" type="presParOf" srcId="{59202B27-8BF4-4CD6-BED4-4EEB86FCA3DD}" destId="{2E60DE40-D8F8-4AED-AF15-638C4CB72221}" srcOrd="1" destOrd="0" presId="urn:microsoft.com/office/officeart/2008/layout/SquareAccentList"/>
    <dgm:cxn modelId="{F53D6298-1007-4179-9A50-D77218D64765}" type="presParOf" srcId="{2E60DE40-D8F8-4AED-AF15-638C4CB72221}" destId="{761ACE0B-D209-4AF3-B434-46B909DA6579}" srcOrd="0" destOrd="0" presId="urn:microsoft.com/office/officeart/2008/layout/SquareAccentList"/>
    <dgm:cxn modelId="{C61201B1-1DAB-4EDA-8460-A34D3B81C3DB}" type="presParOf" srcId="{761ACE0B-D209-4AF3-B434-46B909DA6579}" destId="{AB1EEC13-E5BE-43BE-9FB9-B09CB90319A2}" srcOrd="0" destOrd="0" presId="urn:microsoft.com/office/officeart/2008/layout/SquareAccentList"/>
    <dgm:cxn modelId="{A38C9A58-2A56-4A58-ABDF-B5FA1F0130CA}" type="presParOf" srcId="{761ACE0B-D209-4AF3-B434-46B909DA6579}" destId="{C8A01664-2011-4236-B49E-7B8AC21E760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0A6C5-773F-4F44-A936-98871342D2F9}">
      <dsp:nvSpPr>
        <dsp:cNvPr id="0" name=""/>
        <dsp:cNvSpPr/>
      </dsp:nvSpPr>
      <dsp:spPr>
        <a:xfrm>
          <a:off x="37" y="837943"/>
          <a:ext cx="3964841" cy="4664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D3875-3CD5-47FB-B89D-0DD57A886B18}">
      <dsp:nvSpPr>
        <dsp:cNvPr id="0" name=""/>
        <dsp:cNvSpPr/>
      </dsp:nvSpPr>
      <dsp:spPr>
        <a:xfrm>
          <a:off x="8274" y="1688626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52FB6-3846-41FC-810E-BF6135898235}">
      <dsp:nvSpPr>
        <dsp:cNvPr id="0" name=""/>
        <dsp:cNvSpPr/>
      </dsp:nvSpPr>
      <dsp:spPr>
        <a:xfrm>
          <a:off x="37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消費者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" y="0"/>
        <a:ext cx="3964841" cy="837943"/>
      </dsp:txXfrm>
    </dsp:sp>
    <dsp:sp modelId="{29B737F5-5B41-461E-99B4-D7A198663939}">
      <dsp:nvSpPr>
        <dsp:cNvPr id="0" name=""/>
        <dsp:cNvSpPr/>
      </dsp:nvSpPr>
      <dsp:spPr>
        <a:xfrm>
          <a:off x="37" y="1692069"/>
          <a:ext cx="291264" cy="291264"/>
        </a:xfrm>
        <a:prstGeom prst="rect">
          <a:avLst/>
        </a:prstGeom>
        <a:solidFill>
          <a:schemeClr val="lt1"/>
        </a:solidFill>
        <a:ln w="762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3300B60-F2FB-45CB-B529-649329E8953A}">
      <dsp:nvSpPr>
        <dsp:cNvPr id="0" name=""/>
        <dsp:cNvSpPr/>
      </dsp:nvSpPr>
      <dsp:spPr>
        <a:xfrm>
          <a:off x="277576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遊戲太多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7576" y="1498232"/>
        <a:ext cx="3687302" cy="678938"/>
      </dsp:txXfrm>
    </dsp:sp>
    <dsp:sp modelId="{81CA0E61-627E-4887-A4E3-C68B1854D042}">
      <dsp:nvSpPr>
        <dsp:cNvPr id="0" name=""/>
        <dsp:cNvSpPr/>
      </dsp:nvSpPr>
      <dsp:spPr>
        <a:xfrm>
          <a:off x="37" y="2371007"/>
          <a:ext cx="291264" cy="291264"/>
        </a:xfrm>
        <a:prstGeom prst="rect">
          <a:avLst/>
        </a:prstGeom>
        <a:solidFill>
          <a:schemeClr val="lt1"/>
        </a:solidFill>
        <a:ln w="762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</dsp:sp>
    <dsp:sp modelId="{E0B9A10F-8CFC-41B9-8036-A5EA9E668BCB}">
      <dsp:nvSpPr>
        <dsp:cNvPr id="0" name=""/>
        <dsp:cNvSpPr/>
      </dsp:nvSpPr>
      <dsp:spPr>
        <a:xfrm>
          <a:off x="277576" y="2177170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預算太少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7576" y="2177170"/>
        <a:ext cx="3687302" cy="678938"/>
      </dsp:txXfrm>
    </dsp:sp>
    <dsp:sp modelId="{5D297D89-E939-4AD2-87AA-D2CF1C73B5E7}">
      <dsp:nvSpPr>
        <dsp:cNvPr id="0" name=""/>
        <dsp:cNvSpPr/>
      </dsp:nvSpPr>
      <dsp:spPr>
        <a:xfrm>
          <a:off x="37" y="3049945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00CC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28808-9BF9-4E51-9BB2-4C29E5F0D980}">
      <dsp:nvSpPr>
        <dsp:cNvPr id="0" name=""/>
        <dsp:cNvSpPr/>
      </dsp:nvSpPr>
      <dsp:spPr>
        <a:xfrm>
          <a:off x="277576" y="2856108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無法買入太多遊戲。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7576" y="2856108"/>
        <a:ext cx="3687302" cy="678938"/>
      </dsp:txXfrm>
    </dsp:sp>
    <dsp:sp modelId="{BE604A54-5B47-4788-8A37-253D6D99C5B2}">
      <dsp:nvSpPr>
        <dsp:cNvPr id="0" name=""/>
        <dsp:cNvSpPr/>
      </dsp:nvSpPr>
      <dsp:spPr>
        <a:xfrm>
          <a:off x="4163121" y="837943"/>
          <a:ext cx="3964841" cy="466451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D8E41-00D0-41BB-9590-48EB056A3A59}">
      <dsp:nvSpPr>
        <dsp:cNvPr id="0" name=""/>
        <dsp:cNvSpPr/>
      </dsp:nvSpPr>
      <dsp:spPr>
        <a:xfrm>
          <a:off x="4163121" y="1688757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A3F5F-4BF9-4F9F-968F-5C02D4ABCD57}">
      <dsp:nvSpPr>
        <dsp:cNvPr id="0" name=""/>
        <dsp:cNvSpPr/>
      </dsp:nvSpPr>
      <dsp:spPr>
        <a:xfrm>
          <a:off x="4163121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開發商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63121" y="0"/>
        <a:ext cx="3964841" cy="837943"/>
      </dsp:txXfrm>
    </dsp:sp>
    <dsp:sp modelId="{AB1EEC13-E5BE-43BE-9FB9-B09CB90319A2}">
      <dsp:nvSpPr>
        <dsp:cNvPr id="0" name=""/>
        <dsp:cNvSpPr/>
      </dsp:nvSpPr>
      <dsp:spPr>
        <a:xfrm>
          <a:off x="4163121" y="1692069"/>
          <a:ext cx="291264" cy="291264"/>
        </a:xfrm>
        <a:prstGeom prst="rect">
          <a:avLst/>
        </a:prstGeom>
        <a:solidFill>
          <a:schemeClr val="lt1"/>
        </a:solidFill>
        <a:ln w="762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C8A01664-2011-4236-B49E-7B8AC21E7609}">
      <dsp:nvSpPr>
        <dsp:cNvPr id="0" name=""/>
        <dsp:cNvSpPr/>
      </dsp:nvSpPr>
      <dsp:spPr>
        <a:xfrm>
          <a:off x="4431552" y="169940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開發多特色的新遊戲，預測價格走勢有難度。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31552" y="1699402"/>
        <a:ext cx="3687302" cy="678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85B7-763B-43C4-8EE0-3196C009C02F}">
      <dsp:nvSpPr>
        <dsp:cNvPr id="0" name=""/>
        <dsp:cNvSpPr/>
      </dsp:nvSpPr>
      <dsp:spPr>
        <a:xfrm>
          <a:off x="0" y="365893"/>
          <a:ext cx="8128000" cy="15057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現有的遊戲</a:t>
          </a:r>
          <a:endParaRPr lang="zh-TW" altLang="en-US" sz="4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3507" y="439400"/>
        <a:ext cx="7980986" cy="1358776"/>
      </dsp:txXfrm>
    </dsp:sp>
    <dsp:sp modelId="{6EF66B1F-4F6F-4CB7-BD99-16733705E0D6}">
      <dsp:nvSpPr>
        <dsp:cNvPr id="0" name=""/>
        <dsp:cNvSpPr/>
      </dsp:nvSpPr>
      <dsp:spPr>
        <a:xfrm>
          <a:off x="0" y="1839933"/>
          <a:ext cx="81280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預測遊戲價格何時下跌，跌價幅度</a:t>
          </a:r>
          <a:endParaRPr lang="zh-TW" altLang="en-US" sz="3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839933"/>
        <a:ext cx="8128000" cy="869400"/>
      </dsp:txXfrm>
    </dsp:sp>
    <dsp:sp modelId="{C23018C1-0176-489F-AE4E-158F73FE8931}">
      <dsp:nvSpPr>
        <dsp:cNvPr id="0" name=""/>
        <dsp:cNvSpPr/>
      </dsp:nvSpPr>
      <dsp:spPr>
        <a:xfrm>
          <a:off x="0" y="2709333"/>
          <a:ext cx="8128000" cy="150579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開發新遊戲</a:t>
          </a:r>
          <a:endParaRPr lang="zh-TW" altLang="en-US" sz="4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3507" y="2782840"/>
        <a:ext cx="7980986" cy="1358776"/>
      </dsp:txXfrm>
    </dsp:sp>
    <dsp:sp modelId="{8FEC5BFE-9F51-4CB8-84A5-F0EEB087A77F}">
      <dsp:nvSpPr>
        <dsp:cNvPr id="0" name=""/>
        <dsp:cNvSpPr/>
      </dsp:nvSpPr>
      <dsp:spPr>
        <a:xfrm>
          <a:off x="0" y="4215123"/>
          <a:ext cx="81280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預測多重屬性的遊戲價格趨勢</a:t>
          </a:r>
          <a:endParaRPr lang="zh-TW" altLang="en-US" sz="3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4215123"/>
        <a:ext cx="8128000" cy="869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85B7-763B-43C4-8EE0-3196C009C02F}">
      <dsp:nvSpPr>
        <dsp:cNvPr id="0" name=""/>
        <dsp:cNvSpPr/>
      </dsp:nvSpPr>
      <dsp:spPr>
        <a:xfrm>
          <a:off x="0" y="112352"/>
          <a:ext cx="8128000" cy="11920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查詢遊戲</a:t>
          </a:r>
          <a:endParaRPr lang="zh-TW" altLang="en-US" sz="3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193" y="170545"/>
        <a:ext cx="8011614" cy="1075697"/>
      </dsp:txXfrm>
    </dsp:sp>
    <dsp:sp modelId="{6EF66B1F-4F6F-4CB7-BD99-16733705E0D6}">
      <dsp:nvSpPr>
        <dsp:cNvPr id="0" name=""/>
        <dsp:cNvSpPr/>
      </dsp:nvSpPr>
      <dsp:spPr>
        <a:xfrm>
          <a:off x="0" y="1257037"/>
          <a:ext cx="81280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選擇遊戲，預測該遊戲價格是否下跌與下跌的時機，並提供遊戲價格走勢。</a:t>
          </a:r>
          <a:endParaRPr lang="zh-TW" altLang="en-US" sz="3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257037"/>
        <a:ext cx="8128000" cy="1297889"/>
      </dsp:txXfrm>
    </dsp:sp>
    <dsp:sp modelId="{C23018C1-0176-489F-AE4E-158F73FE8931}">
      <dsp:nvSpPr>
        <dsp:cNvPr id="0" name=""/>
        <dsp:cNvSpPr/>
      </dsp:nvSpPr>
      <dsp:spPr>
        <a:xfrm>
          <a:off x="0" y="2554927"/>
          <a:ext cx="8128000" cy="1192083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組合屬性查詢</a:t>
          </a:r>
          <a:endParaRPr lang="zh-TW" altLang="en-US" sz="3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193" y="2613120"/>
        <a:ext cx="8011614" cy="1075697"/>
      </dsp:txXfrm>
    </dsp:sp>
    <dsp:sp modelId="{8FEC5BFE-9F51-4CB8-84A5-F0EEB087A77F}">
      <dsp:nvSpPr>
        <dsp:cNvPr id="0" name=""/>
        <dsp:cNvSpPr/>
      </dsp:nvSpPr>
      <dsp:spPr>
        <a:xfrm>
          <a:off x="0" y="3747011"/>
          <a:ext cx="81280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輸入多個遊戲屬性，預測具有該些屬性的遊戲價格趨勢</a:t>
          </a:r>
          <a:endParaRPr lang="zh-TW" altLang="en-US" sz="3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3747011"/>
        <a:ext cx="8128000" cy="12978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0A6C5-773F-4F44-A936-98871342D2F9}">
      <dsp:nvSpPr>
        <dsp:cNvPr id="0" name=""/>
        <dsp:cNvSpPr/>
      </dsp:nvSpPr>
      <dsp:spPr>
        <a:xfrm>
          <a:off x="37" y="837943"/>
          <a:ext cx="3964841" cy="4664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D3875-3CD5-47FB-B89D-0DD57A886B18}">
      <dsp:nvSpPr>
        <dsp:cNvPr id="0" name=""/>
        <dsp:cNvSpPr/>
      </dsp:nvSpPr>
      <dsp:spPr>
        <a:xfrm>
          <a:off x="37" y="169686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52FB6-3846-41FC-810E-BF6135898235}">
      <dsp:nvSpPr>
        <dsp:cNvPr id="0" name=""/>
        <dsp:cNvSpPr/>
      </dsp:nvSpPr>
      <dsp:spPr>
        <a:xfrm>
          <a:off x="37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消費者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" y="0"/>
        <a:ext cx="3964841" cy="837943"/>
      </dsp:txXfrm>
    </dsp:sp>
    <dsp:sp modelId="{29B737F5-5B41-461E-99B4-D7A198663939}">
      <dsp:nvSpPr>
        <dsp:cNvPr id="0" name=""/>
        <dsp:cNvSpPr/>
      </dsp:nvSpPr>
      <dsp:spPr>
        <a:xfrm>
          <a:off x="37" y="1692069"/>
          <a:ext cx="291264" cy="291264"/>
        </a:xfrm>
        <a:prstGeom prst="rect">
          <a:avLst/>
        </a:prstGeom>
        <a:solidFill>
          <a:schemeClr val="lt1"/>
        </a:solidFill>
        <a:ln w="762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3300B60-F2FB-45CB-B529-649329E8953A}">
      <dsp:nvSpPr>
        <dsp:cNvPr id="0" name=""/>
        <dsp:cNvSpPr/>
      </dsp:nvSpPr>
      <dsp:spPr>
        <a:xfrm>
          <a:off x="277576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得知何時可以優惠價格購買</a:t>
          </a:r>
          <a:endParaRPr lang="zh-TW" altLang="en-US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7576" y="1498232"/>
        <a:ext cx="3687302" cy="678938"/>
      </dsp:txXfrm>
    </dsp:sp>
    <dsp:sp modelId="{BE604A54-5B47-4788-8A37-253D6D99C5B2}">
      <dsp:nvSpPr>
        <dsp:cNvPr id="0" name=""/>
        <dsp:cNvSpPr/>
      </dsp:nvSpPr>
      <dsp:spPr>
        <a:xfrm>
          <a:off x="4163121" y="837943"/>
          <a:ext cx="3964841" cy="466451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D8E41-00D0-41BB-9590-48EB056A3A59}">
      <dsp:nvSpPr>
        <dsp:cNvPr id="0" name=""/>
        <dsp:cNvSpPr/>
      </dsp:nvSpPr>
      <dsp:spPr>
        <a:xfrm>
          <a:off x="4163121" y="1688626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A3F5F-4BF9-4F9F-968F-5C02D4ABCD57}">
      <dsp:nvSpPr>
        <dsp:cNvPr id="0" name=""/>
        <dsp:cNvSpPr/>
      </dsp:nvSpPr>
      <dsp:spPr>
        <a:xfrm>
          <a:off x="4163121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開發商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63121" y="0"/>
        <a:ext cx="3964841" cy="837943"/>
      </dsp:txXfrm>
    </dsp:sp>
    <dsp:sp modelId="{AB1EEC13-E5BE-43BE-9FB9-B09CB90319A2}">
      <dsp:nvSpPr>
        <dsp:cNvPr id="0" name=""/>
        <dsp:cNvSpPr/>
      </dsp:nvSpPr>
      <dsp:spPr>
        <a:xfrm>
          <a:off x="4163121" y="1692069"/>
          <a:ext cx="291264" cy="291264"/>
        </a:xfrm>
        <a:prstGeom prst="rect">
          <a:avLst/>
        </a:prstGeom>
        <a:solidFill>
          <a:schemeClr val="lt1"/>
        </a:solidFill>
        <a:ln w="762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C8A01664-2011-4236-B49E-7B8AC21E7609}">
      <dsp:nvSpPr>
        <dsp:cNvPr id="0" name=""/>
        <dsp:cNvSpPr/>
      </dsp:nvSpPr>
      <dsp:spPr>
        <a:xfrm>
          <a:off x="4440659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作為決策依據</a:t>
          </a:r>
          <a:endParaRPr lang="zh-TW" altLang="en-US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0659" y="1498232"/>
        <a:ext cx="3687302" cy="67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0.19703</cdr:x>
      <cdr:y>0.6387</cdr:y>
    </cdr:from>
    <cdr:to>
      <cdr:x>0.32214</cdr:x>
      <cdr:y>0.76144</cdr:y>
    </cdr:to>
    <cdr:sp macro="" textlink="">
      <cdr:nvSpPr>
        <cdr:cNvPr id="2" name="文字方塊 1"/>
        <cdr:cNvSpPr txBox="1"/>
      </cdr:nvSpPr>
      <cdr:spPr>
        <a:xfrm xmlns:a="http://schemas.openxmlformats.org/drawingml/2006/main">
          <a:off x="2160041" y="3460898"/>
          <a:ext cx="1371558" cy="665087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accent5"/>
        </a:lnRef>
        <a:fillRef xmlns:a="http://schemas.openxmlformats.org/drawingml/2006/main" idx="3">
          <a:schemeClr val="accent5"/>
        </a:fillRef>
        <a:effectRef xmlns:a="http://schemas.openxmlformats.org/drawingml/2006/main" idx="2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altLang="zh-TW" sz="4000" dirty="0"/>
            <a:t>7</a:t>
          </a:r>
          <a:r>
            <a:rPr lang="en-US" altLang="zh-TW" sz="4000" dirty="0" smtClean="0"/>
            <a:t>8%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0.68725</cdr:x>
      <cdr:y>0.2524</cdr:y>
    </cdr:from>
    <cdr:to>
      <cdr:x>0.78392</cdr:x>
      <cdr:y>0.37514</cdr:y>
    </cdr:to>
    <cdr:sp macro="" textlink="">
      <cdr:nvSpPr>
        <cdr:cNvPr id="3" name="文字方塊 1"/>
        <cdr:cNvSpPr txBox="1"/>
      </cdr:nvSpPr>
      <cdr:spPr>
        <a:xfrm xmlns:a="http://schemas.openxmlformats.org/drawingml/2006/main">
          <a:off x="7534193" y="1367672"/>
          <a:ext cx="1059802" cy="665087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accent2"/>
        </a:lnRef>
        <a:fillRef xmlns:a="http://schemas.openxmlformats.org/drawingml/2006/main" idx="3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TW" sz="4000" dirty="0" smtClean="0"/>
            <a:t>1%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0.6064</cdr:x>
      <cdr:y>0.0434</cdr:y>
    </cdr:from>
    <cdr:to>
      <cdr:x>0.72456</cdr:x>
      <cdr:y>0.16613</cdr:y>
    </cdr:to>
    <cdr:sp macro="" textlink="">
      <cdr:nvSpPr>
        <cdr:cNvPr id="4" name="文字方塊 1"/>
        <cdr:cNvSpPr txBox="1"/>
      </cdr:nvSpPr>
      <cdr:spPr>
        <a:xfrm xmlns:a="http://schemas.openxmlformats.org/drawingml/2006/main">
          <a:off x="6647851" y="235170"/>
          <a:ext cx="1295356" cy="665033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accent6"/>
        </a:lnRef>
        <a:fillRef xmlns:a="http://schemas.openxmlformats.org/drawingml/2006/main" idx="3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TW" sz="4000" dirty="0" smtClean="0"/>
            <a:t>20%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0.74466</cdr:x>
      <cdr:y>0.57734</cdr:y>
    </cdr:from>
    <cdr:to>
      <cdr:x>0.84404</cdr:x>
      <cdr:y>0.70007</cdr:y>
    </cdr:to>
    <cdr:sp macro="" textlink="">
      <cdr:nvSpPr>
        <cdr:cNvPr id="5" name="文字方塊 1"/>
        <cdr:cNvSpPr txBox="1"/>
      </cdr:nvSpPr>
      <cdr:spPr>
        <a:xfrm xmlns:a="http://schemas.openxmlformats.org/drawingml/2006/main">
          <a:off x="8163568" y="3128413"/>
          <a:ext cx="1089454" cy="665033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TW" sz="4000" dirty="0" smtClean="0"/>
            <a:t>1%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0.64092</cdr:x>
      <cdr:y>0.37169</cdr:y>
    </cdr:from>
    <cdr:to>
      <cdr:x>0.76655</cdr:x>
      <cdr:y>0.57703</cdr:y>
    </cdr:to>
    <cdr:cxnSp macro="">
      <cdr:nvCxnSpPr>
        <cdr:cNvPr id="7" name="直線接點 6"/>
        <cdr:cNvCxnSpPr/>
      </cdr:nvCxnSpPr>
      <cdr:spPr>
        <a:xfrm xmlns:a="http://schemas.openxmlformats.org/drawingml/2006/main">
          <a:off x="7026235" y="2014041"/>
          <a:ext cx="1377281" cy="1112703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0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0.61538</cdr:x>
      <cdr:y>0.31377</cdr:y>
    </cdr:from>
    <cdr:to>
      <cdr:x>0.68725</cdr:x>
      <cdr:y>0.3661</cdr:y>
    </cdr:to>
    <cdr:cxnSp macro="">
      <cdr:nvCxnSpPr>
        <cdr:cNvPr id="9" name="直線接點 8"/>
        <cdr:cNvCxnSpPr/>
      </cdr:nvCxnSpPr>
      <cdr:spPr>
        <a:xfrm xmlns:a="http://schemas.openxmlformats.org/drawingml/2006/main" flipV="1">
          <a:off x="6746317" y="1700216"/>
          <a:ext cx="787918" cy="28358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0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0.58644</cdr:x>
      <cdr:y>0.16505</cdr:y>
    </cdr:from>
    <cdr:to>
      <cdr:x>0.64772</cdr:x>
      <cdr:y>0.20982</cdr:y>
    </cdr:to>
    <cdr:cxnSp macro="">
      <cdr:nvCxnSpPr>
        <cdr:cNvPr id="11" name="直線接點 10"/>
        <cdr:cNvCxnSpPr/>
      </cdr:nvCxnSpPr>
      <cdr:spPr>
        <a:xfrm xmlns:a="http://schemas.openxmlformats.org/drawingml/2006/main" flipV="1">
          <a:off x="6429076" y="894368"/>
          <a:ext cx="671804" cy="24259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0.32228</cdr:x>
      <cdr:y>0.63435</cdr:y>
    </cdr:from>
    <cdr:to>
      <cdr:x>0.34303</cdr:x>
      <cdr:y>0.6614</cdr:y>
    </cdr:to>
    <cdr:cxnSp macro="">
      <cdr:nvCxnSpPr>
        <cdr:cNvPr id="13" name="直線接點 12"/>
        <cdr:cNvCxnSpPr/>
      </cdr:nvCxnSpPr>
      <cdr:spPr>
        <a:xfrm xmlns:a="http://schemas.openxmlformats.org/drawingml/2006/main" flipV="1">
          <a:off x="3533131" y="3437331"/>
          <a:ext cx="227443" cy="14659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9AA3C-6DAF-4B53-8DA8-5B76CC020E9D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B6952-31E1-495E-A359-235EB98B9FD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88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646E5-650A-4709-8D8B-7DDCE7B6A9A6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3A915-F38E-488C-9AFC-FD00B05415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608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3A915-F38E-488C-9AFC-FD00B054156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5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3A915-F38E-488C-9AFC-FD00B054156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48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809114-AE57-40CF-89AA-6CCCAEE424E7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010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6DB354-2230-4A5A-8BD0-1198E8BB4110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56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770927-6FEC-4E4E-B39C-29EC1C6E6B46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10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23" name="日期版面配置區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9114-AE57-40CF-89AA-6CCCAEE424E7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07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4C13D-371B-438C-9665-159A395149FE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185835" y="128682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20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E81B4B-22E9-4F0A-A491-BA90B873A9A5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0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1EA041-12A1-4D31-A3DF-A0994306314C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5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15B25B-36DF-4F71-9474-DCE4EB0D72AE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9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A7F594-C05F-423C-BB3F-754540FAC996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47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B511A2-89E2-4434-BE5E-20827C4B1D8C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39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AA6A5D-5CEE-4D38-A6FC-60D157B445D7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2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CA33B-B7B8-4548-9D67-3BC5E9326D85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smtClean="0"/>
              <a:t>Haga clic para modificar el estilo de texto del patrón</a:t>
            </a:r>
          </a:p>
          <a:p>
            <a:pPr lvl="1"/>
            <a:r>
              <a:rPr lang="es-ES" altLang="zh-TW" smtClean="0"/>
              <a:t>Segundo nivel</a:t>
            </a:r>
          </a:p>
          <a:p>
            <a:pPr lvl="2"/>
            <a:r>
              <a:rPr lang="es-ES" altLang="zh-TW" smtClean="0"/>
              <a:t>Tercer nivel</a:t>
            </a:r>
          </a:p>
          <a:p>
            <a:pPr lvl="3"/>
            <a:r>
              <a:rPr lang="es-ES" altLang="zh-TW" smtClean="0"/>
              <a:t>Cuarto nivel</a:t>
            </a:r>
          </a:p>
          <a:p>
            <a:pPr lvl="4"/>
            <a:r>
              <a:rPr lang="es-ES" altLang="zh-TW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新細明體" panose="02020500000000000000" pitchFamily="18" charset="-120"/>
              </a:defRPr>
            </a:lvl1pPr>
          </a:lstStyle>
          <a:p>
            <a:fld id="{10C75844-85E2-4E14-849A-13E3F8F92705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新細明體" panose="02020500000000000000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94800" y="155577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ea typeface="新細明體" panose="02020500000000000000" pitchFamily="18" charset="-120"/>
              </a:defRPr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74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5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gif"/><Relationship Id="rId5" Type="http://schemas.openxmlformats.org/officeDocument/2006/relationships/image" Target="../media/image15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0.gif"/><Relationship Id="rId5" Type="http://schemas.openxmlformats.org/officeDocument/2006/relationships/image" Target="../media/image24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lin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5.236.101:3838/gamePredict" TargetMode="External"/><Relationship Id="rId2" Type="http://schemas.openxmlformats.org/officeDocument/2006/relationships/hyperlink" Target="http://140.115.236.101:383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hyperlink" Target="http://140.115.236.101:3838/analysisMD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851660"/>
            <a:ext cx="9144000" cy="126968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電腦遊戲價格預測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22077"/>
            <a:ext cx="9144000" cy="1655763"/>
          </a:xfrm>
        </p:spPr>
        <p:txBody>
          <a:bodyPr/>
          <a:lstStyle/>
          <a:p>
            <a:pPr>
              <a:spcBef>
                <a:spcPts val="641"/>
              </a:spcBef>
              <a:tabLst>
                <a:tab pos="0" algn="l"/>
              </a:tabLst>
            </a:pPr>
            <a:r>
              <a:rPr lang="zh-TW" altLang="zh-TW" dirty="0" smtClean="0">
                <a:solidFill>
                  <a:srgbClr val="8B8B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張栩嘉</a:t>
            </a:r>
            <a:r>
              <a:rPr lang="zh-TW" altLang="zh-TW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郭惠</a:t>
            </a:r>
            <a:r>
              <a:rPr lang="zh-TW" altLang="en-US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</a:t>
            </a:r>
            <a:endParaRPr lang="zh-TW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41"/>
              </a:spcBef>
              <a:tabLst>
                <a:tab pos="0" algn="l"/>
              </a:tabLst>
            </a:pPr>
            <a:r>
              <a:rPr lang="zh-TW" altLang="zh-TW" dirty="0" smtClean="0">
                <a:solidFill>
                  <a:srgbClr val="8B8B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zh-TW" altLang="zh-TW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林鳴謙</a:t>
            </a:r>
          </a:p>
          <a:p>
            <a:pPr>
              <a:spcBef>
                <a:spcPts val="641"/>
              </a:spcBef>
              <a:tabLst>
                <a:tab pos="0" algn="l"/>
              </a:tabLst>
            </a:pPr>
            <a:r>
              <a:rPr lang="zh-TW" altLang="zh-TW" dirty="0" smtClean="0">
                <a:solidFill>
                  <a:srgbClr val="8B8B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zh-TW" altLang="zh-TW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林彥廷，李秉鴻，李彥儀，朱以文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2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441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544" y="87385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0" y="4963250"/>
            <a:ext cx="10525125" cy="1152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76" y="3857195"/>
            <a:ext cx="10525125" cy="1133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675" y="1690690"/>
            <a:ext cx="10515600" cy="1095375"/>
          </a:xfrm>
          <a:prstGeom prst="rect">
            <a:avLst/>
          </a:prstGeom>
        </p:spPr>
      </p:pic>
      <p:pic>
        <p:nvPicPr>
          <p:cNvPr id="14" name="圖片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202" y="2807279"/>
            <a:ext cx="10525125" cy="1028700"/>
          </a:xfrm>
          <a:prstGeom prst="rect">
            <a:avLst/>
          </a:prstGeom>
        </p:spPr>
      </p:pic>
      <p:pic>
        <p:nvPicPr>
          <p:cNvPr id="16" name="圖片 1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0" y="2807279"/>
            <a:ext cx="752661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7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val 2">
            <a:hlinkClick r:id="rId2" action="ppaction://hlinksldjump"/>
          </p:cNvPr>
          <p:cNvSpPr>
            <a:spLocks noChangeArrowheads="1"/>
          </p:cNvSpPr>
          <p:nvPr/>
        </p:nvSpPr>
        <p:spPr bwMode="gray">
          <a:xfrm>
            <a:off x="4229100" y="2073529"/>
            <a:ext cx="2743200" cy="2743200"/>
          </a:xfrm>
          <a:prstGeom prst="ellipse">
            <a:avLst/>
          </a:prstGeom>
          <a:solidFill>
            <a:srgbClr val="FFFFFF">
              <a:alpha val="80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" name="Oval 3">
            <a:hlinkClick r:id="rId2" action="ppaction://hlinksldjump"/>
          </p:cNvPr>
          <p:cNvSpPr>
            <a:spLocks noChangeArrowheads="1"/>
          </p:cNvSpPr>
          <p:nvPr/>
        </p:nvSpPr>
        <p:spPr bwMode="gray">
          <a:xfrm>
            <a:off x="5370855" y="2559117"/>
            <a:ext cx="1619251" cy="1619251"/>
          </a:xfrm>
          <a:prstGeom prst="ellipse">
            <a:avLst/>
          </a:prstGeom>
          <a:solidFill>
            <a:srgbClr val="DCDCDC">
              <a:alpha val="50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" name="Line 4"/>
          <p:cNvSpPr>
            <a:spLocks noChangeShapeType="1"/>
          </p:cNvSpPr>
          <p:nvPr/>
        </p:nvSpPr>
        <p:spPr bwMode="gray">
          <a:xfrm>
            <a:off x="4610100" y="3368929"/>
            <a:ext cx="965203" cy="18259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5" name="Line 5"/>
          <p:cNvSpPr>
            <a:spLocks noChangeShapeType="1"/>
          </p:cNvSpPr>
          <p:nvPr/>
        </p:nvSpPr>
        <p:spPr bwMode="gray">
          <a:xfrm>
            <a:off x="5448301" y="2225930"/>
            <a:ext cx="589247" cy="585103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6" name="Line 6"/>
          <p:cNvSpPr>
            <a:spLocks noChangeShapeType="1"/>
          </p:cNvSpPr>
          <p:nvPr/>
        </p:nvSpPr>
        <p:spPr bwMode="gray">
          <a:xfrm flipH="1">
            <a:off x="5543552" y="3824405"/>
            <a:ext cx="580417" cy="1335224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7" name="Line 7"/>
          <p:cNvSpPr>
            <a:spLocks noChangeShapeType="1"/>
          </p:cNvSpPr>
          <p:nvPr/>
        </p:nvSpPr>
        <p:spPr bwMode="gray">
          <a:xfrm>
            <a:off x="6743701" y="3511805"/>
            <a:ext cx="698499" cy="617401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8" name="Line 8"/>
          <p:cNvSpPr>
            <a:spLocks noChangeShapeType="1"/>
          </p:cNvSpPr>
          <p:nvPr/>
        </p:nvSpPr>
        <p:spPr bwMode="gray">
          <a:xfrm flipV="1">
            <a:off x="6698004" y="2378330"/>
            <a:ext cx="579096" cy="661988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2621397" y="162055"/>
            <a:ext cx="6734175" cy="936625"/>
          </a:xfrm>
        </p:spPr>
        <p:txBody>
          <a:bodyPr/>
          <a:lstStyle/>
          <a:p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RHadoop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grpSp>
        <p:nvGrpSpPr>
          <p:cNvPr id="4107" name="Group 11"/>
          <p:cNvGrpSpPr>
            <a:grpSpLocks/>
          </p:cNvGrpSpPr>
          <p:nvPr/>
        </p:nvGrpSpPr>
        <p:grpSpPr bwMode="auto">
          <a:xfrm>
            <a:off x="4533902" y="1235330"/>
            <a:ext cx="1146175" cy="1374775"/>
            <a:chOff x="2064" y="1008"/>
            <a:chExt cx="722" cy="866"/>
          </a:xfrm>
        </p:grpSpPr>
        <p:sp>
          <p:nvSpPr>
            <p:cNvPr id="192" name="Oval 12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09" name="Group 13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10" name="Picture 1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Oval 15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A8D02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12" name="Picture 16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13" name="Group 17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114" name="Group 18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16" name="AutoShape 1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" name="AutoShape 2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" name="AutoShape 2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9" name="AutoShape 2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19" name="Group 23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12" name="AutoShape 2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3" name="AutoShape 2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4" name="AutoShape 2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5" name="AutoShape 2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124" name="Group 28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125" name="Group 29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02" name="AutoShape 30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3" name="AutoShape 31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4" name="AutoShape 32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5" name="AutoShape 33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30" name="Group 34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198" name="AutoShape 35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9" name="AutoShape 36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0" name="AutoShape 37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AutoShape 38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135" name="Rectangle 39"/>
            <p:cNvSpPr>
              <a:spLocks noChangeArrowheads="1"/>
            </p:cNvSpPr>
            <p:nvPr/>
          </p:nvSpPr>
          <p:spPr bwMode="gray">
            <a:xfrm>
              <a:off x="2218" y="1272"/>
              <a:ext cx="4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TW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rhdfs</a:t>
              </a:r>
              <a:endParaRPr lang="en-US" altLang="zh-CN" sz="16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136" name="Group 40"/>
          <p:cNvGrpSpPr>
            <a:grpSpLocks/>
          </p:cNvGrpSpPr>
          <p:nvPr/>
        </p:nvGrpSpPr>
        <p:grpSpPr bwMode="auto">
          <a:xfrm>
            <a:off x="3544890" y="2632330"/>
            <a:ext cx="1146175" cy="1374775"/>
            <a:chOff x="2064" y="1008"/>
            <a:chExt cx="722" cy="866"/>
          </a:xfrm>
        </p:grpSpPr>
        <p:sp>
          <p:nvSpPr>
            <p:cNvPr id="221" name="Oval 41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38" name="Group 42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39" name="Picture 43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6" name="Oval 44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FFC319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41" name="Picture 45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42" name="Group 46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143" name="Group 47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45" name="AutoShape 4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" name="AutoShape 4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7" name="AutoShape 5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AutoShape 5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8" name="Group 5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41" name="AutoShape 5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" name="AutoShape 5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" name="AutoShape 5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4" name="AutoShape 5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153" name="Group 57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154" name="Group 58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31" name="AutoShape 59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" name="AutoShape 60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" name="AutoShape 61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" name="AutoShape 62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59" name="Group 63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27" name="AutoShape 64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8" name="AutoShape 65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9" name="AutoShape 66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0" name="AutoShape 67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164" name="Rectangle 68"/>
            <p:cNvSpPr>
              <a:spLocks noChangeArrowheads="1"/>
            </p:cNvSpPr>
            <p:nvPr/>
          </p:nvSpPr>
          <p:spPr bwMode="gray">
            <a:xfrm>
              <a:off x="2263" y="1272"/>
              <a:ext cx="34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rmr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165" name="Group 69"/>
          <p:cNvGrpSpPr>
            <a:grpSpLocks/>
          </p:cNvGrpSpPr>
          <p:nvPr/>
        </p:nvGrpSpPr>
        <p:grpSpPr bwMode="auto">
          <a:xfrm>
            <a:off x="4657727" y="4980243"/>
            <a:ext cx="1146175" cy="1374775"/>
            <a:chOff x="2064" y="1008"/>
            <a:chExt cx="722" cy="866"/>
          </a:xfrm>
        </p:grpSpPr>
        <p:sp>
          <p:nvSpPr>
            <p:cNvPr id="250" name="Oval 70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67" name="Group 71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68" name="Picture 72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5" name="Oval 73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FF6161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70" name="Picture 74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71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172" name="Group 76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74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5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77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70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2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182" name="Group 86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183" name="Group 87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60" name="AutoShape 88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1" name="AutoShape 89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2" name="AutoShape 90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AutoShape 91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88" name="Group 92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56" name="AutoShape 9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57" name="AutoShape 94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58" name="AutoShape 95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AutoShape 96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193" name="Rectangle 97"/>
            <p:cNvSpPr>
              <a:spLocks noChangeArrowheads="1"/>
            </p:cNvSpPr>
            <p:nvPr/>
          </p:nvSpPr>
          <p:spPr bwMode="gray">
            <a:xfrm>
              <a:off x="2209" y="1272"/>
              <a:ext cx="4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rhase</a:t>
              </a:r>
              <a:endPara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94" name="Group 98"/>
          <p:cNvGrpSpPr>
            <a:grpSpLocks/>
          </p:cNvGrpSpPr>
          <p:nvPr/>
        </p:nvGrpSpPr>
        <p:grpSpPr bwMode="auto">
          <a:xfrm>
            <a:off x="7372351" y="3824406"/>
            <a:ext cx="1146175" cy="1374775"/>
            <a:chOff x="2064" y="1008"/>
            <a:chExt cx="722" cy="866"/>
          </a:xfrm>
        </p:grpSpPr>
        <p:sp>
          <p:nvSpPr>
            <p:cNvPr id="279" name="Oval 99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96" name="Group 100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97" name="Picture 101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4" name="Oval 102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808080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99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200" name="Group 104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201" name="Group 105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03" name="AutoShape 10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4" name="AutoShape 10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" name="AutoShape 10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" name="AutoShape 10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206" name="Group 110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99" name="AutoShape 11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0" name="AutoShape 11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1" name="AutoShape 11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2" name="AutoShape 11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211" name="Group 115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212" name="Group 116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89" name="AutoShape 117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0" name="AutoShape 118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1" name="AutoShape 119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2" name="AutoShape 120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217" name="Group 121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85" name="AutoShape 122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AutoShape 123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87" name="AutoShape 124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88" name="AutoShape 125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222" name="Rectangle 126"/>
            <p:cNvSpPr>
              <a:spLocks noChangeArrowheads="1"/>
            </p:cNvSpPr>
            <p:nvPr/>
          </p:nvSpPr>
          <p:spPr bwMode="gray">
            <a:xfrm>
              <a:off x="2173" y="1272"/>
              <a:ext cx="51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TW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plyrmr</a:t>
              </a:r>
              <a:endParaRPr lang="en-US" altLang="zh-CN" sz="16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223" name="Group 127"/>
          <p:cNvGrpSpPr>
            <a:grpSpLocks/>
          </p:cNvGrpSpPr>
          <p:nvPr/>
        </p:nvGrpSpPr>
        <p:grpSpPr bwMode="auto">
          <a:xfrm>
            <a:off x="6896103" y="1359155"/>
            <a:ext cx="1146175" cy="1374775"/>
            <a:chOff x="2064" y="1008"/>
            <a:chExt cx="722" cy="866"/>
          </a:xfrm>
        </p:grpSpPr>
        <p:sp>
          <p:nvSpPr>
            <p:cNvPr id="308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225" name="Group 129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226" name="Picture 130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3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5CB1FE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228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229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230" name="Group 134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32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5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235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328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240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241" name="Group 145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18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9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20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21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246" name="Group 150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14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5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6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7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251" name="Rectangle 155"/>
            <p:cNvSpPr>
              <a:spLocks noChangeArrowheads="1"/>
            </p:cNvSpPr>
            <p:nvPr/>
          </p:nvSpPr>
          <p:spPr bwMode="gray">
            <a:xfrm>
              <a:off x="2218" y="1261"/>
              <a:ext cx="43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TW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ravro</a:t>
              </a:r>
              <a:endParaRPr lang="en-US" altLang="zh-CN" sz="16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270" name="AutoShape 172"/>
          <p:cNvSpPr>
            <a:spLocks/>
          </p:cNvSpPr>
          <p:nvPr/>
        </p:nvSpPr>
        <p:spPr bwMode="auto">
          <a:xfrm>
            <a:off x="8883190" y="1328485"/>
            <a:ext cx="1673975" cy="366712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99565"/>
              <a:gd name="adj6" fmla="val -73185"/>
            </a:avLst>
          </a:prstGeom>
          <a:noFill/>
          <a:ln w="9525">
            <a:solidFill>
              <a:srgbClr val="5CB1FE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read and write files in </a:t>
            </a:r>
            <a:r>
              <a:rPr lang="en-US" altLang="zh-TW" sz="1400" dirty="0" err="1"/>
              <a:t>avro</a:t>
            </a:r>
            <a:r>
              <a:rPr lang="en-US" altLang="zh-TW" sz="1400" dirty="0"/>
              <a:t> format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1" name="AutoShape 173"/>
          <p:cNvSpPr>
            <a:spLocks/>
          </p:cNvSpPr>
          <p:nvPr/>
        </p:nvSpPr>
        <p:spPr bwMode="auto">
          <a:xfrm>
            <a:off x="8992865" y="4343480"/>
            <a:ext cx="2426099" cy="392112"/>
          </a:xfrm>
          <a:prstGeom prst="accentCallout2">
            <a:avLst>
              <a:gd name="adj1" fmla="val 29148"/>
              <a:gd name="adj2" fmla="val -4373"/>
              <a:gd name="adj3" fmla="val 99940"/>
              <a:gd name="adj4" fmla="val -19333"/>
              <a:gd name="adj5" fmla="val 100058"/>
              <a:gd name="adj6" fmla="val -34258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higher level </a:t>
            </a:r>
            <a:r>
              <a:rPr lang="en-US" altLang="zh-TW" sz="1400" dirty="0" err="1"/>
              <a:t>plyr</a:t>
            </a:r>
            <a:r>
              <a:rPr lang="en-US" altLang="zh-TW" sz="1400" dirty="0"/>
              <a:t>-like data processing for structured data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2" name="AutoShape 174"/>
          <p:cNvSpPr>
            <a:spLocks/>
          </p:cNvSpPr>
          <p:nvPr/>
        </p:nvSpPr>
        <p:spPr bwMode="auto">
          <a:xfrm>
            <a:off x="1962280" y="1315418"/>
            <a:ext cx="2153805" cy="434975"/>
          </a:xfrm>
          <a:prstGeom prst="accentCallout2">
            <a:avLst>
              <a:gd name="adj1" fmla="val 43796"/>
              <a:gd name="adj2" fmla="val 104782"/>
              <a:gd name="adj3" fmla="val 43796"/>
              <a:gd name="adj4" fmla="val 114843"/>
              <a:gd name="adj5" fmla="val 118250"/>
              <a:gd name="adj6" fmla="val 125000"/>
            </a:avLst>
          </a:prstGeom>
          <a:noFill/>
          <a:ln w="9525">
            <a:solidFill>
              <a:srgbClr val="A8D02A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hangingPunct="0"/>
            <a:r>
              <a:rPr lang="en-US" altLang="zh-TW" sz="1400" dirty="0"/>
              <a:t>functions providing file management of the HDFS from within R 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3" name="AutoShape 175"/>
          <p:cNvSpPr>
            <a:spLocks/>
          </p:cNvSpPr>
          <p:nvPr/>
        </p:nvSpPr>
        <p:spPr bwMode="auto">
          <a:xfrm>
            <a:off x="1699493" y="3738819"/>
            <a:ext cx="1843809" cy="434975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18926"/>
              <a:gd name="adj5" fmla="val -35769"/>
              <a:gd name="adj6" fmla="val 134463"/>
            </a:avLst>
          </a:prstGeom>
          <a:noFill/>
          <a:ln w="9525">
            <a:solidFill>
              <a:srgbClr val="FFC319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functions providing Hadoop </a:t>
            </a:r>
            <a:r>
              <a:rPr lang="en-US" altLang="zh-TW" sz="1400" dirty="0" err="1"/>
              <a:t>MapReduce</a:t>
            </a:r>
            <a:r>
              <a:rPr lang="en-US" altLang="zh-TW" sz="1400" dirty="0"/>
              <a:t> functionality in R 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4" name="AutoShape 176"/>
          <p:cNvSpPr>
            <a:spLocks/>
          </p:cNvSpPr>
          <p:nvPr/>
        </p:nvSpPr>
        <p:spPr bwMode="auto">
          <a:xfrm>
            <a:off x="2040441" y="5399057"/>
            <a:ext cx="1945201" cy="392113"/>
          </a:xfrm>
          <a:prstGeom prst="accentCallout2">
            <a:avLst>
              <a:gd name="adj1" fmla="val 29148"/>
              <a:gd name="adj2" fmla="val 105046"/>
              <a:gd name="adj3" fmla="val 120761"/>
              <a:gd name="adj4" fmla="val 119801"/>
              <a:gd name="adj5" fmla="val 122482"/>
              <a:gd name="adj6" fmla="val 149090"/>
            </a:avLst>
          </a:prstGeom>
          <a:noFill/>
          <a:ln w="9525">
            <a:solidFill>
              <a:srgbClr val="FF6161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functions providing file management of the HDFS from within R 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 descr="Rlogo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26" y="2813675"/>
            <a:ext cx="1363052" cy="10359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50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 txBox="1">
            <a:spLocks noChangeArrowheads="1"/>
          </p:cNvSpPr>
          <p:nvPr/>
        </p:nvSpPr>
        <p:spPr>
          <a:xfrm>
            <a:off x="2786514" y="245640"/>
            <a:ext cx="6734175" cy="93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그룹 27"/>
          <p:cNvGrpSpPr>
            <a:grpSpLocks noChangeAspect="1"/>
          </p:cNvGrpSpPr>
          <p:nvPr/>
        </p:nvGrpSpPr>
        <p:grpSpPr bwMode="auto">
          <a:xfrm>
            <a:off x="8101789" y="1753741"/>
            <a:ext cx="3417887" cy="3417887"/>
            <a:chOff x="7066952" y="2053555"/>
            <a:chExt cx="2788990" cy="2788990"/>
          </a:xfrm>
        </p:grpSpPr>
        <p:sp>
          <p:nvSpPr>
            <p:cNvPr id="29" name="타원 21">
              <a:hlinkClick r:id="rId6" action="ppaction://hlinksldjump"/>
            </p:cNvPr>
            <p:cNvSpPr/>
            <p:nvPr/>
          </p:nvSpPr>
          <p:spPr>
            <a:xfrm>
              <a:off x="7066952" y="2053555"/>
              <a:ext cx="2788990" cy="27889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KMA1D1FEAF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ltGray">
            <a:xfrm>
              <a:off x="7805453" y="3192159"/>
              <a:ext cx="1311989" cy="511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7200" tIns="97200" rIns="98083" bIns="972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>
                <a:buSzPct val="80000"/>
              </a:pPr>
              <a:r>
                <a:rPr lang="zh-TW" altLang="en-US" sz="2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預測模型</a:t>
              </a:r>
              <a:endParaRPr lang="ko-KR" altLang="ko-KR" sz="2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26"/>
          <p:cNvGrpSpPr>
            <a:grpSpLocks noChangeAspect="1"/>
          </p:cNvGrpSpPr>
          <p:nvPr/>
        </p:nvGrpSpPr>
        <p:grpSpPr bwMode="auto">
          <a:xfrm>
            <a:off x="706083" y="1899283"/>
            <a:ext cx="7624988" cy="3301200"/>
            <a:chOff x="-262147" y="2030284"/>
            <a:chExt cx="7030898" cy="2834089"/>
          </a:xfrm>
        </p:grpSpPr>
        <p:sp>
          <p:nvSpPr>
            <p:cNvPr id="32" name="KMA1D1FEAF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ltGray">
            <a:xfrm>
              <a:off x="1145477" y="2030284"/>
              <a:ext cx="3535280" cy="2834089"/>
            </a:xfrm>
            <a:prstGeom prst="chevron">
              <a:avLst/>
            </a:prstGeom>
            <a:solidFill>
              <a:srgbClr val="00B050">
                <a:alpha val="69000"/>
              </a:srgb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3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3" name="KMA1D1FEAF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ltGray">
            <a:xfrm>
              <a:off x="-262147" y="2146192"/>
              <a:ext cx="2855455" cy="2602273"/>
            </a:xfrm>
            <a:prstGeom prst="homePlate">
              <a:avLst/>
            </a:prstGeom>
            <a:solidFill>
              <a:schemeClr val="bg1">
                <a:lumMod val="50000"/>
                <a:alpha val="68000"/>
              </a:scheme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3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4" name="KMA1D1FEAF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ltGray">
            <a:xfrm>
              <a:off x="3233447" y="2031727"/>
              <a:ext cx="3535304" cy="2832646"/>
            </a:xfrm>
            <a:prstGeom prst="chevron">
              <a:avLst/>
            </a:prstGeom>
            <a:solidFill>
              <a:schemeClr val="accent1">
                <a:lumMod val="75000"/>
                <a:alpha val="66000"/>
              </a:scheme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3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35" name="그룹 20"/>
            <p:cNvGrpSpPr>
              <a:grpSpLocks/>
            </p:cNvGrpSpPr>
            <p:nvPr/>
          </p:nvGrpSpPr>
          <p:grpSpPr bwMode="auto">
            <a:xfrm>
              <a:off x="-211736" y="2861431"/>
              <a:ext cx="2714376" cy="1049308"/>
              <a:chOff x="-211736" y="2753754"/>
              <a:chExt cx="2714376" cy="1049308"/>
            </a:xfrm>
          </p:grpSpPr>
          <p:sp>
            <p:nvSpPr>
              <p:cNvPr id="42" name="Text Box 5"/>
              <p:cNvSpPr txBox="1">
                <a:spLocks noChangeArrowheads="1"/>
              </p:cNvSpPr>
              <p:nvPr/>
            </p:nvSpPr>
            <p:spPr bwMode="auto">
              <a:xfrm>
                <a:off x="-211736" y="3195340"/>
                <a:ext cx="2714376" cy="6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計算價格向量間的距離</a:t>
                </a:r>
                <a:endParaRPr lang="en-US" altLang="zh-TW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使用距離分群</a:t>
                </a:r>
                <a:endParaRPr lang="en-US" altLang="zh-TW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-188064" y="2753754"/>
                <a:ext cx="2568441" cy="39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時間序列分群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6" name="그룹 19"/>
            <p:cNvGrpSpPr>
              <a:grpSpLocks/>
            </p:cNvGrpSpPr>
            <p:nvPr/>
          </p:nvGrpSpPr>
          <p:grpSpPr bwMode="auto">
            <a:xfrm>
              <a:off x="2589890" y="2887854"/>
              <a:ext cx="2568441" cy="1022884"/>
              <a:chOff x="2589890" y="2880204"/>
              <a:chExt cx="2568441" cy="1022884"/>
            </a:xfrm>
          </p:grpSpPr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659359" y="3295366"/>
                <a:ext cx="1810524" cy="6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預測一段時間降價的機</a:t>
                </a:r>
                <a:r>
                  <a:rPr lang="zh-TW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率</a:t>
                </a:r>
                <a:endParaRPr lang="en-US" altLang="ko-KR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589890" y="2880204"/>
                <a:ext cx="2568441" cy="39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邏輯式迴歸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7" name="그룹 18"/>
            <p:cNvGrpSpPr>
              <a:grpSpLocks/>
            </p:cNvGrpSpPr>
            <p:nvPr/>
          </p:nvGrpSpPr>
          <p:grpSpPr bwMode="auto">
            <a:xfrm>
              <a:off x="4411351" y="2861432"/>
              <a:ext cx="1943072" cy="1278889"/>
              <a:chOff x="4411351" y="2853782"/>
              <a:chExt cx="1943072" cy="1278889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4691254" y="3260722"/>
                <a:ext cx="1663169" cy="871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根據時間序列波動歸納出折扣模式</a:t>
                </a:r>
                <a:endParaRPr lang="en-US" altLang="ko-KR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4411351" y="2853782"/>
                <a:ext cx="1858939" cy="39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時間序列分類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12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46"/>
            <a:ext cx="12192000" cy="7422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6" y="852680"/>
            <a:ext cx="11048999" cy="601136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287373" y="4011542"/>
            <a:ext cx="3606971" cy="158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819" y="632054"/>
            <a:ext cx="4324215" cy="5991956"/>
          </a:xfrm>
          <a:prstGeom prst="rect">
            <a:avLst/>
          </a:prstGeom>
          <a:ln>
            <a:noFill/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69" y="833631"/>
            <a:ext cx="6341381" cy="60110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54144" y="5400676"/>
            <a:ext cx="5621547" cy="1349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17762" y="5425060"/>
            <a:ext cx="471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Release Date</a:t>
            </a:r>
            <a:endParaRPr lang="zh-TW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5570" y="5912174"/>
            <a:ext cx="5463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Popular user-defined tags for this product</a:t>
            </a:r>
            <a:endParaRPr lang="zh-TW" altLang="en-US" sz="1600" b="1" dirty="0">
              <a:solidFill>
                <a:srgbClr val="FFFF0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8"/>
          <a:srcRect b="3176"/>
          <a:stretch/>
        </p:blipFill>
        <p:spPr>
          <a:xfrm>
            <a:off x="171800" y="838540"/>
            <a:ext cx="6843997" cy="601136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71799" y="829667"/>
            <a:ext cx="44477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About This Game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3116" y="4192599"/>
            <a:ext cx="46184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System Requirements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77567" y="768996"/>
            <a:ext cx="25430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Languages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48776" y="4874407"/>
            <a:ext cx="2663039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Title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Genre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Developer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Publisher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Release Date</a:t>
            </a:r>
            <a:endParaRPr lang="zh-TW" altLang="en-US" b="1" dirty="0">
              <a:solidFill>
                <a:srgbClr val="FFFF00"/>
              </a:solidFill>
              <a:latin typeface="Adobe Gothic Std B" panose="020B08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0"/>
    </mc:Choice>
    <mc:Fallback xmlns="">
      <p:transition spd="slow" advTm="25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0" grpId="0" animBg="1"/>
      <p:bldP spid="20" grpId="1" animBg="1"/>
      <p:bldP spid="2" grpId="0"/>
      <p:bldP spid="2" grpId="1"/>
      <p:bldP spid="11" grpId="0"/>
      <p:bldP spid="11" grpId="1"/>
      <p:bldP spid="3" grpId="0" animBg="1"/>
      <p:bldP spid="3" grpId="1" animBg="1"/>
      <p:bldP spid="13" grpId="0" animBg="1"/>
      <p:bldP spid="13" grpId="1" animBg="1"/>
      <p:bldP spid="5" grpId="0" animBg="1"/>
      <p:bldP spid="5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94" y="154428"/>
            <a:ext cx="10984006" cy="7378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b="4471"/>
          <a:stretch/>
        </p:blipFill>
        <p:spPr>
          <a:xfrm>
            <a:off x="1410857" y="892303"/>
            <a:ext cx="9103143" cy="59656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745" y="892303"/>
            <a:ext cx="6515249" cy="59656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86100" y="2486881"/>
            <a:ext cx="3981450" cy="2837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14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45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"/>
    </mc:Choice>
    <mc:Fallback xmlns="">
      <p:transition spd="slow" advTm="1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4666" t="3267" r="45960" b="971"/>
          <a:stretch/>
        </p:blipFill>
        <p:spPr>
          <a:xfrm>
            <a:off x="2761129" y="159190"/>
            <a:ext cx="9430871" cy="73376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/>
          <a:srcRect r="978"/>
          <a:stretch/>
        </p:blipFill>
        <p:spPr>
          <a:xfrm>
            <a:off x="120299" y="892951"/>
            <a:ext cx="11946195" cy="595575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658" y="1127459"/>
            <a:ext cx="8622696" cy="56388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858216" y="1721224"/>
            <a:ext cx="5044608" cy="242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9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3" y="29697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65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9"/>
    </mc:Choice>
    <mc:Fallback xmlns="">
      <p:transition spd="slow" advTm="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5319" t="-1135" r="40209" b="35398"/>
          <a:stretch/>
        </p:blipFill>
        <p:spPr>
          <a:xfrm>
            <a:off x="4939553" y="141145"/>
            <a:ext cx="7233397" cy="74265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65" y="924385"/>
            <a:ext cx="5907464" cy="567234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605165" y="1739153"/>
            <a:ext cx="5907464" cy="4857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左箭號 24"/>
          <p:cNvSpPr/>
          <p:nvPr/>
        </p:nvSpPr>
        <p:spPr>
          <a:xfrm rot="18603531">
            <a:off x="6616915" y="4091739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左箭號 25"/>
          <p:cNvSpPr/>
          <p:nvPr/>
        </p:nvSpPr>
        <p:spPr>
          <a:xfrm rot="18603531">
            <a:off x="3165503" y="4091737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左箭號 26"/>
          <p:cNvSpPr/>
          <p:nvPr/>
        </p:nvSpPr>
        <p:spPr>
          <a:xfrm rot="18603531">
            <a:off x="7603032" y="2693243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左箭號 27"/>
          <p:cNvSpPr/>
          <p:nvPr/>
        </p:nvSpPr>
        <p:spPr>
          <a:xfrm rot="18603531">
            <a:off x="5621833" y="2388446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左箭號 28"/>
          <p:cNvSpPr/>
          <p:nvPr/>
        </p:nvSpPr>
        <p:spPr>
          <a:xfrm rot="18603531">
            <a:off x="5225588" y="1742986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左箭號 29"/>
          <p:cNvSpPr/>
          <p:nvPr/>
        </p:nvSpPr>
        <p:spPr>
          <a:xfrm rot="18603531">
            <a:off x="7794050" y="1742985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18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3" y="29697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53" y="141145"/>
            <a:ext cx="1538293" cy="7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80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2"/>
    </mc:Choice>
    <mc:Fallback xmlns="">
      <p:transition spd="slow" advTm="9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4" y="5343928"/>
            <a:ext cx="2388140" cy="11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4" y="699832"/>
            <a:ext cx="1476800" cy="1343287"/>
          </a:xfrm>
          <a:prstGeom prst="rect">
            <a:avLst/>
          </a:prstGeom>
        </p:spPr>
      </p:pic>
      <p:pic>
        <p:nvPicPr>
          <p:cNvPr id="12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0" y="425980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" y="2585635"/>
            <a:ext cx="2292872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7301"/>
              </p:ext>
            </p:extLst>
          </p:nvPr>
        </p:nvGraphicFramePr>
        <p:xfrm>
          <a:off x="3285682" y="5112398"/>
          <a:ext cx="7717263" cy="1438275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{775DCB02-9BB8-47FD-8907-85C794F793BA}</a:tableStyleId>
              </a:tblPr>
              <a:tblGrid>
                <a:gridCol w="1984501"/>
                <a:gridCol w="1953000"/>
                <a:gridCol w="2002182"/>
                <a:gridCol w="1777580"/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Mprofile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MGameTag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MUserReview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MGameReview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mGameName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introduce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gameTag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userReview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gameReview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releaseDate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userReviewTime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gameReviewTime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score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userScore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gameReviewScore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siteName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360008" y="2585635"/>
          <a:ext cx="1600200" cy="1205865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{21E4AEA4-8DFA-4A89-87EB-49C32662AFE0}</a:tableStyleId>
              </a:tblPr>
              <a:tblGrid>
                <a:gridCol w="1600200"/>
              </a:tblGrid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Iprice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platformName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recordTime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recordPrice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3318819" y="4015857"/>
          <a:ext cx="1600200" cy="981375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{93296810-A885-4BE3-A3E7-6D5BEEA58F35}</a:tableStyleId>
              </a:tblPr>
              <a:tblGrid>
                <a:gridCol w="1600200"/>
              </a:tblGrid>
              <a:tr h="312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Sprice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1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2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recordTime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2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recordPrice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375969" y="315227"/>
          <a:ext cx="7629782" cy="2106930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{7DF18680-E054-41AD-8BC1-D1AEF772440D}</a:tableStyleId>
              </a:tblPr>
              <a:tblGrid>
                <a:gridCol w="1573367"/>
                <a:gridCol w="1398901"/>
                <a:gridCol w="1522613"/>
                <a:gridCol w="1561474"/>
                <a:gridCol w="1573427"/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Sprofile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SUserTag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SGameTag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Slanguages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SGameName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userGameTag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gameTag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languages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sGameName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introduce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releaseDate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score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publisher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systemRequire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18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3" y="29697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53" y="141145"/>
            <a:ext cx="1538293" cy="7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7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6"/>
    </mc:Choice>
    <mc:Fallback xmlns="">
      <p:transition spd="slow" advTm="2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0.09804 0.12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-0.01744 0.373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1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16797 0.577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28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33151 0.797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3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3504" y="1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專題分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63202" y="1372413"/>
          <a:ext cx="7681014" cy="398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9"/>
                <a:gridCol w="1280169"/>
                <a:gridCol w="1280169"/>
                <a:gridCol w="1280169"/>
                <a:gridCol w="1280169"/>
                <a:gridCol w="1280169"/>
              </a:tblGrid>
              <a:tr h="986504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爬蟲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/ETL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/ETL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研究方法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方法整合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網頁製作</a:t>
                      </a:r>
                      <a:endParaRPr lang="zh-TW" altLang="en-US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林鳴謙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李秉鴻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李彥儀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朱以文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2350008"/>
            <a:ext cx="618746" cy="618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2968754"/>
            <a:ext cx="618746" cy="6187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3558700"/>
            <a:ext cx="618746" cy="6187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4148646"/>
            <a:ext cx="618746" cy="6187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4738592"/>
            <a:ext cx="618746" cy="6187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8" y="4767392"/>
            <a:ext cx="618746" cy="6187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4" y="4128990"/>
            <a:ext cx="618746" cy="61874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8" y="3558700"/>
            <a:ext cx="618746" cy="61874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4" y="2954354"/>
            <a:ext cx="618746" cy="6187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24" y="2335608"/>
            <a:ext cx="618746" cy="61874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2939954"/>
            <a:ext cx="618746" cy="61874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3529900"/>
            <a:ext cx="618746" cy="61874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4738592"/>
            <a:ext cx="618746" cy="61874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98" y="4148646"/>
            <a:ext cx="618746" cy="61874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62" y="3558700"/>
            <a:ext cx="618746" cy="61874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18" y="2954354"/>
            <a:ext cx="618746" cy="6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圖表 32"/>
          <p:cNvGraphicFramePr/>
          <p:nvPr>
            <p:extLst/>
          </p:nvPr>
        </p:nvGraphicFramePr>
        <p:xfrm>
          <a:off x="591194" y="885419"/>
          <a:ext cx="1096281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4" y="5343928"/>
            <a:ext cx="2388140" cy="11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4" y="699832"/>
            <a:ext cx="1476800" cy="1343287"/>
          </a:xfrm>
          <a:prstGeom prst="rect">
            <a:avLst/>
          </a:prstGeom>
        </p:spPr>
      </p:pic>
      <p:pic>
        <p:nvPicPr>
          <p:cNvPr id="5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0" y="425980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" y="2585635"/>
            <a:ext cx="2292872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39725" y="5433438"/>
            <a:ext cx="50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About 1508,0000 Columns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5618104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66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4"/>
    </mc:Choice>
    <mc:Fallback xmlns="">
      <p:transition spd="slow" advTm="1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70846 0.47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17" y="23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2148 0.044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22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64166 -0.45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-22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66653 -0.468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20" y="-234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628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網站會擋域外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，無法直接抓取網頁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→設定代理伺服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解決問題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25153" y="496030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封包傳遞</a:t>
            </a:r>
            <a:r>
              <a:rPr lang="en-US" altLang="zh-TW" sz="3600" dirty="0" smtClean="0"/>
              <a:t>(1/3)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8" y="862000"/>
            <a:ext cx="5016843" cy="91215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22078"/>
          <a:stretch/>
        </p:blipFill>
        <p:spPr>
          <a:xfrm>
            <a:off x="0" y="2881905"/>
            <a:ext cx="8277225" cy="3955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70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3486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遊戲有年齡限制的頁面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→設定傳出去的封包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25153" y="496030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封包傳遞</a:t>
            </a:r>
            <a:r>
              <a:rPr lang="en-US" altLang="zh-TW" sz="3600" dirty="0" smtClean="0"/>
              <a:t>(2/3)</a:t>
            </a:r>
            <a:endParaRPr lang="zh-TW" altLang="en-US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63172"/>
          <a:stretch/>
        </p:blipFill>
        <p:spPr>
          <a:xfrm>
            <a:off x="0" y="4585830"/>
            <a:ext cx="8029717" cy="227217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215" y="1217357"/>
            <a:ext cx="6170864" cy="3368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1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7952" y="1600201"/>
            <a:ext cx="11436096" cy="4525963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應用程序服務器上做了限制而取到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403 Forbidden 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→模擬真實上網，發送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標頭信息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25153" y="496030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封包傳遞</a:t>
            </a:r>
            <a:r>
              <a:rPr lang="en-US" altLang="zh-TW" sz="3600" dirty="0" smtClean="0"/>
              <a:t>(3/3)</a:t>
            </a:r>
            <a:endParaRPr lang="zh-TW" altLang="en-US" sz="3600" dirty="0"/>
          </a:p>
        </p:txBody>
      </p:sp>
      <p:pic>
        <p:nvPicPr>
          <p:cNvPr id="11" name="Picture 6" descr="http://kb.site5.com/wp-content/uploads/2012/09/403-Forbidd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3975"/>
            <a:ext cx="65817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7610"/>
            <a:ext cx="12192000" cy="43961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6956" t="84979" r="59426" b="8903"/>
          <a:stretch/>
        </p:blipFill>
        <p:spPr>
          <a:xfrm>
            <a:off x="737616" y="5682791"/>
            <a:ext cx="9546184" cy="626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42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新舊版網頁，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格式不一，標籤命名方式不一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 else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59624" y="537882"/>
            <a:ext cx="703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Web </a:t>
            </a:r>
            <a:r>
              <a:rPr lang="zh-TW" altLang="en-US" sz="4000" dirty="0" smtClean="0"/>
              <a:t>內容</a:t>
            </a:r>
            <a:r>
              <a:rPr lang="en-US" altLang="zh-TW" sz="4000" dirty="0" smtClean="0"/>
              <a:t>(1/2)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4922"/>
          <a:stretch/>
        </p:blipFill>
        <p:spPr>
          <a:xfrm>
            <a:off x="1011219" y="2273574"/>
            <a:ext cx="8412480" cy="4584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5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8"/>
    </mc:Choice>
    <mc:Fallback xmlns="">
      <p:transition spd="slow" advTm="3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將資料埋在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script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，無法直接抓取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→觀察，找出埋藏的檔案後，再針對該檔案進行抓取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59624" y="537882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Web </a:t>
            </a:r>
            <a:r>
              <a:rPr lang="zh-TW" altLang="en-US" sz="4000" dirty="0" smtClean="0"/>
              <a:t>內容</a:t>
            </a:r>
            <a:r>
              <a:rPr lang="en-US" altLang="zh-TW" sz="4000" dirty="0" smtClean="0"/>
              <a:t>(2/2)</a:t>
            </a:r>
            <a:endParaRPr lang="zh-TW" altLang="en-US" sz="4000" dirty="0"/>
          </a:p>
        </p:txBody>
      </p:sp>
      <p:pic>
        <p:nvPicPr>
          <p:cNvPr id="7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69" y="2807195"/>
            <a:ext cx="2068801" cy="91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8"/>
    </mc:Choice>
    <mc:Fallback xmlns="">
      <p:transition spd="slow" advTm="3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9" y="105847"/>
            <a:ext cx="10401300" cy="7378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62" y="830739"/>
            <a:ext cx="6515249" cy="59656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42665" y="2401282"/>
            <a:ext cx="3981450" cy="2837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7005"/>
            <a:ext cx="9799138" cy="458998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60" y="1325442"/>
            <a:ext cx="6794140" cy="55325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904565"/>
            <a:ext cx="12186521" cy="39534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3354" y="530584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0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3"/>
    </mc:Choice>
    <mc:Fallback xmlns="">
      <p:transition spd="slow" advTm="2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1849" y="1669708"/>
            <a:ext cx="119201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建立外部連線，並設定使用者權限，讓組員可抽取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依照研究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方法需求，進行日期轉換、判斷假日、資料整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編寫預存程序與檢視表，減少實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作研究方法需二次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http://3.bp.blogspot.com/-g_MneBq5Rsg/UuvkWDhHK4I/AAAAAAAAB50/4yu4vjVAlPQ/s1600/tlp-sql-server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31148" r="22924" b="31749"/>
          <a:stretch/>
        </p:blipFill>
        <p:spPr bwMode="auto">
          <a:xfrm>
            <a:off x="838200" y="652661"/>
            <a:ext cx="3363641" cy="929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http://db.cse.ohio-state.edu/images/d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95" y="5191251"/>
            <a:ext cx="1415256" cy="156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87" y="5772951"/>
            <a:ext cx="773081" cy="773081"/>
          </a:xfrm>
          <a:prstGeom prst="rect">
            <a:avLst/>
          </a:prstGeom>
          <a:noFill/>
        </p:spPr>
      </p:pic>
      <p:pic>
        <p:nvPicPr>
          <p:cNvPr id="2054" name="Picture 6" descr="http://www.iconpng.com/png/lozengue-filetype/t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30" y="5499884"/>
            <a:ext cx="1095665" cy="10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urricanesoftwares.com/wp-content/uploads/2009/03/import-CSV-in-ph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43" y="5187434"/>
            <a:ext cx="1095665" cy="10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1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1"/>
    </mc:Choice>
    <mc:Fallback xmlns="">
      <p:transition spd="slow" advTm="26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95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預存程序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44150"/>
            <a:ext cx="10474839" cy="54138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8533" y="4284457"/>
            <a:ext cx="9262446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5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87"/>
    </mc:Choice>
    <mc:Fallback xmlns="">
      <p:transition spd="slow" advTm="2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0160" y="1"/>
            <a:ext cx="8625016" cy="1325563"/>
          </a:xfrm>
        </p:spPr>
        <p:txBody>
          <a:bodyPr/>
          <a:lstStyle/>
          <a:p>
            <a:pPr lvl="0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現況問題描述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/>
          </p:nvPr>
        </p:nvGraphicFramePr>
        <p:xfrm>
          <a:off x="1920892" y="179624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5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6" b="41954"/>
          <a:stretch/>
        </p:blipFill>
        <p:spPr>
          <a:xfrm>
            <a:off x="131297" y="533178"/>
            <a:ext cx="6226109" cy="33933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" t="-1" r="43988" b="693"/>
          <a:stretch/>
        </p:blipFill>
        <p:spPr>
          <a:xfrm>
            <a:off x="131297" y="4658710"/>
            <a:ext cx="11594538" cy="1666785"/>
          </a:xfrm>
          <a:prstGeom prst="rect">
            <a:avLst/>
          </a:prstGeom>
        </p:spPr>
      </p:pic>
      <p:sp>
        <p:nvSpPr>
          <p:cNvPr id="9" name="右彎箭號 8"/>
          <p:cNvSpPr/>
          <p:nvPr/>
        </p:nvSpPr>
        <p:spPr>
          <a:xfrm rot="5400000">
            <a:off x="8333577" y="2360542"/>
            <a:ext cx="1310416" cy="22976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57406" y="1737416"/>
            <a:ext cx="61337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Logistic </a:t>
            </a:r>
            <a:r>
              <a:rPr lang="en-US" altLang="zh-TW" sz="4000" dirty="0" smtClean="0"/>
              <a:t>Regression Input</a:t>
            </a:r>
          </a:p>
          <a:p>
            <a:r>
              <a:rPr lang="zh-TW" altLang="en-US" dirty="0" smtClean="0"/>
              <a:t>因變數設定 判斷一段時間內的走勢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850979" y="2992754"/>
          <a:ext cx="1329605" cy="1316212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{21E4AEA4-8DFA-4A89-87EB-49C32662AFE0}</a:tableStyleId>
              </a:tblPr>
              <a:tblGrid>
                <a:gridCol w="1329605"/>
              </a:tblGrid>
              <a:tr h="295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</a:tr>
              <a:tr h="206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351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platformName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1972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recordTime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6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recordPrice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492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2"/>
    </mc:Choice>
    <mc:Fallback xmlns="">
      <p:transition spd="slow" advTm="1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331917" y="1048412"/>
            <a:ext cx="6161083" cy="2151988"/>
            <a:chOff x="888192" y="1199555"/>
            <a:chExt cx="6161083" cy="215198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r="-241" b="-73"/>
            <a:stretch/>
          </p:blipFill>
          <p:spPr>
            <a:xfrm>
              <a:off x="888192" y="1596529"/>
              <a:ext cx="6161083" cy="175501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888192" y="1199555"/>
              <a:ext cx="863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TABLE1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46978" y="1209461"/>
              <a:ext cx="26776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MIN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date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39558" y="1209461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,(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price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&lt;&gt;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938217" y="3694437"/>
            <a:ext cx="9401404" cy="2234468"/>
            <a:chOff x="4125270" y="2548654"/>
            <a:chExt cx="9401404" cy="2234468"/>
          </a:xfrm>
        </p:grpSpPr>
        <p:grpSp>
          <p:nvGrpSpPr>
            <p:cNvPr id="19" name="群組 18"/>
            <p:cNvGrpSpPr/>
            <p:nvPr/>
          </p:nvGrpSpPr>
          <p:grpSpPr>
            <a:xfrm>
              <a:off x="4125270" y="2559209"/>
              <a:ext cx="9401404" cy="2223913"/>
              <a:chOff x="4815736" y="2547003"/>
              <a:chExt cx="9401404" cy="22239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3"/>
              <a:srcRect t="-1" r="267" b="-1316"/>
              <a:stretch/>
            </p:blipFill>
            <p:spPr>
              <a:xfrm>
                <a:off x="4815736" y="2926890"/>
                <a:ext cx="9401404" cy="1844026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4815736" y="2547003"/>
                <a:ext cx="863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TABLE2</a:t>
                </a: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5379042" y="2548654"/>
              <a:ext cx="68938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DATEDIFF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day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,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b</a:t>
              </a:r>
              <a:r>
                <a:rPr lang="en-US" altLang="zh-TW" dirty="0" err="1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.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realesedate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,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</a:t>
              </a:r>
              <a:r>
                <a:rPr lang="en-US" altLang="zh-TW" dirty="0" err="1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.</a:t>
              </a:r>
              <a:r>
                <a:rPr lang="en-US" altLang="zh-TW" dirty="0" err="1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date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smtClean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AS</a:t>
              </a:r>
              <a:r>
                <a:rPr lang="en-US" altLang="zh-TW" dirty="0" smtClean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diffDayFromRelaese</a:t>
              </a:r>
              <a:endParaRPr lang="en-US" altLang="zh-TW" dirty="0">
                <a:solidFill>
                  <a:srgbClr val="008080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27262" y="4069212"/>
            <a:ext cx="1826824" cy="3536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89765" y="305018"/>
            <a:ext cx="1138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WITH &lt;common_table_expression&gt; [ ,...n ] ] &lt;common_table_expression&gt;::=     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expression_name [ ( column_name [ ,...n ] ) ] </a:t>
            </a:r>
            <a:r>
              <a:rPr lang="zh-TW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CTE_query_definition )</a:t>
            </a:r>
            <a:r>
              <a:rPr lang="zh-TW" altLang="zh-TW" sz="1600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56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20534" y="3743263"/>
            <a:ext cx="7461366" cy="2400429"/>
            <a:chOff x="-8800353" y="2772424"/>
            <a:chExt cx="7461366" cy="240042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1" r="69095"/>
            <a:stretch/>
          </p:blipFill>
          <p:spPr>
            <a:xfrm>
              <a:off x="-8800353" y="3215319"/>
              <a:ext cx="7461366" cy="1957534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-8800353" y="2772424"/>
              <a:ext cx="879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CSATTR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-7743285" y="2841568"/>
              <a:ext cx="56092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CASE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WHEN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SUM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[d7]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&gt;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THEN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1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ELSE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END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AS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d7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359924" y="1118554"/>
            <a:ext cx="10956844" cy="2190605"/>
            <a:chOff x="565653" y="2760547"/>
            <a:chExt cx="10956844" cy="2190605"/>
          </a:xfrm>
        </p:grpSpPr>
        <p:grpSp>
          <p:nvGrpSpPr>
            <p:cNvPr id="20" name="群組 19"/>
            <p:cNvGrpSpPr/>
            <p:nvPr/>
          </p:nvGrpSpPr>
          <p:grpSpPr>
            <a:xfrm>
              <a:off x="565653" y="2760547"/>
              <a:ext cx="7296245" cy="2190605"/>
              <a:chOff x="984156" y="2605545"/>
              <a:chExt cx="7296245" cy="219060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3"/>
              <a:srcRect l="-2" r="50689" b="46344"/>
              <a:stretch/>
            </p:blipFill>
            <p:spPr>
              <a:xfrm>
                <a:off x="984156" y="3113166"/>
                <a:ext cx="7296245" cy="1682984"/>
              </a:xfrm>
              <a:prstGeom prst="rect">
                <a:avLst/>
              </a:prstGeom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984156" y="2605545"/>
                <a:ext cx="863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TABLE3</a:t>
                </a:r>
                <a:endParaRPr lang="zh-TW" altLang="en-US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525571" y="2760547"/>
              <a:ext cx="99969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CASE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WHEN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diffDayFromRelaese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&lt;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7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AND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 smtClean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diffDayFromRelaese</a:t>
              </a:r>
              <a:r>
                <a:rPr lang="en-US" altLang="zh-TW" dirty="0" smtClean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&gt;=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THEN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1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ELSE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END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AS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d7</a:t>
              </a: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9908455" y="3404269"/>
          <a:ext cx="1522613" cy="769620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{7DF18680-E054-41AD-8BC1-D1AEF772440D}</a:tableStyleId>
              </a:tblPr>
              <a:tblGrid>
                <a:gridCol w="1522613"/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SGameTag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gameTag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8305799" y="2006002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每一筆與釋出日差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From TABLE2</a:t>
            </a:r>
            <a:endParaRPr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/>
          <a:srcRect l="58592" r="27994"/>
          <a:stretch/>
        </p:blipFill>
        <p:spPr>
          <a:xfrm>
            <a:off x="8305799" y="4186158"/>
            <a:ext cx="3238501" cy="1957534"/>
          </a:xfrm>
          <a:prstGeom prst="rect">
            <a:avLst/>
          </a:prstGeom>
        </p:spPr>
      </p:pic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791901" y="218412"/>
            <a:ext cx="86678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Searched CASE expression: </a:t>
            </a:r>
            <a:endParaRPr kumimoji="0" lang="en-US" altLang="zh-TW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WHEN Boolean_expression THEN result_expression [ ...n ] </a:t>
            </a:r>
            <a:endParaRPr kumimoji="0" lang="en-US" altLang="zh-TW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ELSE else_result_expression ] END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81900" y="488397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JOIN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30947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難以解決的問題  </a:t>
            </a:r>
            <a:r>
              <a:rPr lang="en-US" altLang="zh-TW" dirty="0" smtClean="0"/>
              <a:t>		</a:t>
            </a:r>
            <a:r>
              <a:rPr lang="zh-TW" altLang="en-US" dirty="0" smtClean="0"/>
              <a:t>樞紐</a:t>
            </a:r>
            <a:r>
              <a:rPr lang="zh-TW" altLang="en-US" dirty="0"/>
              <a:t>轉換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35023" b="20558"/>
          <a:stretch/>
        </p:blipFill>
        <p:spPr>
          <a:xfrm>
            <a:off x="448123" y="5156536"/>
            <a:ext cx="9698961" cy="1214792"/>
          </a:xfrm>
          <a:prstGeom prst="rect">
            <a:avLst/>
          </a:prstGeom>
        </p:spPr>
      </p:pic>
      <p:pic>
        <p:nvPicPr>
          <p:cNvPr id="5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72" y="1526622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22103" b="23319"/>
          <a:stretch/>
        </p:blipFill>
        <p:spPr>
          <a:xfrm>
            <a:off x="448123" y="2806535"/>
            <a:ext cx="6293673" cy="1162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849" y="687199"/>
            <a:ext cx="3954729" cy="4488497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3585882" y="4141694"/>
            <a:ext cx="510989" cy="842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http://3.bp.blogspot.com/-g_MneBq5Rsg/UuvkWDhHK4I/AAAAAAAAB50/4yu4vjVAlPQ/s1600/tlp-sql-server-log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31148" r="22924" b="31749"/>
          <a:stretch/>
        </p:blipFill>
        <p:spPr bwMode="auto">
          <a:xfrm>
            <a:off x="372109" y="1526622"/>
            <a:ext cx="3363641" cy="929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9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44" y="3357337"/>
            <a:ext cx="9328645" cy="24442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3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TimeSeriesCluster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3385"/>
            <a:ext cx="10972800" cy="4525963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以歷史價格的變化情況做為分群依據，對所有遊戲做分群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時間序列長度不同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301852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32157" y="3676766"/>
            <a:ext cx="9452731" cy="420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12466" y="4416680"/>
            <a:ext cx="5572423" cy="3663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545336" y="2645554"/>
            <a:ext cx="923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DTW(Dynamic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 Warping) 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分析時間</a:t>
            </a:r>
            <a:r>
              <a:rPr lang="zh-TW" altLang="en-US" sz="28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序列之間的距離</a:t>
            </a:r>
            <a:endParaRPr lang="zh-TW" altLang="en-US" sz="2800" u="sng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35" b="23110"/>
          <a:stretch>
            <a:fillRect/>
          </a:stretch>
        </p:blipFill>
        <p:spPr>
          <a:xfrm>
            <a:off x="235254" y="3814969"/>
            <a:ext cx="11650557" cy="11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3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TimeSeriesCluster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3385"/>
            <a:ext cx="10972800" cy="4525963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rmr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上做運算</a:t>
            </a:r>
            <a:endParaRPr lang="zh-TW" altLang="en-US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301852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35" y="2242715"/>
            <a:ext cx="5867400" cy="609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3000091"/>
            <a:ext cx="6115050" cy="676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8" y="2420487"/>
            <a:ext cx="5175422" cy="34679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28" y="3478206"/>
            <a:ext cx="5676900" cy="271462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725" y="3809993"/>
            <a:ext cx="23431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1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TimeSeriesCluster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3081" y="1228718"/>
            <a:ext cx="11458833" cy="4643439"/>
          </a:xfrm>
        </p:spPr>
        <p:txBody>
          <a:bodyPr/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以歷史價格的變化情況做為分群依據，對所有遊戲以</a:t>
            </a:r>
            <a:r>
              <a:rPr lang="en-US" altLang="zh-TW" sz="2800" dirty="0"/>
              <a:t>k-</a:t>
            </a:r>
            <a:r>
              <a:rPr lang="en-US" altLang="zh-TW" sz="2800" dirty="0" err="1"/>
              <a:t>medoid</a:t>
            </a:r>
            <a:r>
              <a:rPr lang="zh-TW" altLang="en-US" sz="2800" dirty="0"/>
              <a:t>中的</a:t>
            </a:r>
            <a:r>
              <a:rPr lang="en-US" altLang="zh-TW" sz="2800" dirty="0"/>
              <a:t>Partitioning Around </a:t>
            </a:r>
            <a:r>
              <a:rPr lang="en-US" altLang="zh-TW" sz="2800" dirty="0" err="1"/>
              <a:t>Medoids</a:t>
            </a:r>
            <a:r>
              <a:rPr lang="en-US" altLang="zh-TW" sz="2800" dirty="0"/>
              <a:t>(</a:t>
            </a:r>
            <a:r>
              <a:rPr lang="zh-TW" altLang="en-US" sz="2800" dirty="0"/>
              <a:t>分割環繞物件法</a:t>
            </a:r>
            <a:r>
              <a:rPr lang="en-US" altLang="zh-TW" sz="2800" dirty="0"/>
              <a:t>)</a:t>
            </a:r>
            <a:r>
              <a:rPr lang="zh-TW" altLang="en-US" sz="2800" dirty="0"/>
              <a:t>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5304" y="2145185"/>
            <a:ext cx="7000197" cy="463867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14609" y="2314606"/>
            <a:ext cx="1618488" cy="1071265"/>
            <a:chOff x="2130552" y="3391694"/>
            <a:chExt cx="1618488" cy="107126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40" y="3391694"/>
              <a:ext cx="609600" cy="60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2130552" y="4001294"/>
              <a:ext cx="1618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426AE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DTW</a:t>
              </a:r>
              <a:r>
                <a:rPr lang="zh-TW" altLang="en-US" sz="2400" b="1" dirty="0" smtClean="0">
                  <a:solidFill>
                    <a:srgbClr val="426AE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  <a:endParaRPr lang="zh-TW" altLang="en-US" sz="2400" b="1" dirty="0">
                <a:solidFill>
                  <a:srgbClr val="426AE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83870" y="3550437"/>
            <a:ext cx="2199247" cy="1596821"/>
            <a:chOff x="580530" y="3546001"/>
            <a:chExt cx="2199246" cy="1596820"/>
          </a:xfrm>
        </p:grpSpPr>
        <p:sp>
          <p:nvSpPr>
            <p:cNvPr id="10" name="右彎箭號 9"/>
            <p:cNvSpPr/>
            <p:nvPr/>
          </p:nvSpPr>
          <p:spPr>
            <a:xfrm rot="10800000" flipH="1">
              <a:off x="1534310" y="3546001"/>
              <a:ext cx="1245466" cy="1132877"/>
            </a:xfrm>
            <a:prstGeom prst="bent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80530" y="4619601"/>
              <a:ext cx="2118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5B9BD5"/>
                  </a:solidFill>
                </a:rPr>
                <a:t>Cluster</a:t>
              </a:r>
              <a:endParaRPr lang="zh-TW" altLang="en-US" sz="2800" b="1" dirty="0">
                <a:solidFill>
                  <a:srgbClr val="5B9BD5"/>
                </a:solidFill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9784056" y="4083543"/>
            <a:ext cx="176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各群</a:t>
            </a:r>
            <a:r>
              <a:rPr lang="en-US" altLang="zh-TW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主要標籤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9335501" y="2326798"/>
            <a:ext cx="2650219" cy="1656097"/>
            <a:chOff x="9302845" y="3023691"/>
            <a:chExt cx="2650218" cy="1656097"/>
          </a:xfrm>
        </p:grpSpPr>
        <p:sp>
          <p:nvSpPr>
            <p:cNvPr id="14" name="向下箭號 13"/>
            <p:cNvSpPr/>
            <p:nvPr/>
          </p:nvSpPr>
          <p:spPr>
            <a:xfrm>
              <a:off x="10351621" y="3546911"/>
              <a:ext cx="552665" cy="1132877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302845" y="3023691"/>
              <a:ext cx="2650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5B9BD5"/>
                  </a:solidFill>
                </a:rPr>
                <a:t>Classification</a:t>
              </a:r>
              <a:endParaRPr lang="zh-TW" altLang="en-US" sz="2800" b="1" dirty="0">
                <a:solidFill>
                  <a:srgbClr val="5B9BD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4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7655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" r="64627" b="82128"/>
          <a:stretch/>
        </p:blipFill>
        <p:spPr>
          <a:xfrm>
            <a:off x="669886" y="4310938"/>
            <a:ext cx="5469061" cy="12523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r="61738" b="69507"/>
          <a:stretch/>
        </p:blipFill>
        <p:spPr>
          <a:xfrm>
            <a:off x="669886" y="2030540"/>
            <a:ext cx="5426767" cy="198782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282358" y="2255033"/>
            <a:ext cx="258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遊戲標籤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(z)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50139" y="3842054"/>
            <a:ext cx="352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第幾天特價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(d)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8071311" y="2870747"/>
            <a:ext cx="1284756" cy="932817"/>
            <a:chOff x="8578718" y="2634137"/>
            <a:chExt cx="1284755" cy="1396445"/>
          </a:xfrm>
        </p:grpSpPr>
        <p:sp>
          <p:nvSpPr>
            <p:cNvPr id="10" name="向右箭號 9"/>
            <p:cNvSpPr/>
            <p:nvPr/>
          </p:nvSpPr>
          <p:spPr>
            <a:xfrm rot="5400000">
              <a:off x="8083419" y="3129436"/>
              <a:ext cx="1396445" cy="4058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944105" y="2756502"/>
              <a:ext cx="919368" cy="783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(w)</a:t>
              </a:r>
              <a:endPara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138947" y="4348518"/>
            <a:ext cx="56493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d7~w0+w1z1+w0z2+w3z3+‧‧‧</a:t>
            </a:r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838200" y="1439505"/>
            <a:ext cx="10515600" cy="48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分析遊戲標籤，是否影響特定時間區段的降價。</a:t>
            </a:r>
          </a:p>
        </p:txBody>
      </p:sp>
    </p:spTree>
    <p:extLst>
      <p:ext uri="{BB962C8B-B14F-4D97-AF65-F5344CB8AC3E}">
        <p14:creationId xmlns:p14="http://schemas.microsoft.com/office/powerpoint/2010/main" val="26072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7660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222331"/>
            <a:ext cx="10611679" cy="917575"/>
          </a:xfrm>
        </p:spPr>
        <p:txBody>
          <a:bodyPr/>
          <a:lstStyle/>
          <a:p>
            <a:r>
              <a:rPr lang="en-US" altLang="zh-TW" dirty="0" smtClean="0"/>
              <a:t>c7 </a:t>
            </a:r>
            <a:r>
              <a:rPr lang="en-US" altLang="zh-TW" dirty="0"/>
              <a:t>&lt;- </a:t>
            </a:r>
            <a:r>
              <a:rPr lang="en-US" altLang="zh-TW" dirty="0" smtClean="0"/>
              <a:t>step(</a:t>
            </a:r>
            <a:r>
              <a:rPr lang="en-US" altLang="zh-TW" dirty="0" err="1" smtClean="0"/>
              <a:t>glm</a:t>
            </a:r>
            <a:r>
              <a:rPr lang="en-US" altLang="zh-TW" dirty="0" smtClean="0"/>
              <a:t>(d7~Action+Casual+…,</a:t>
            </a:r>
            <a:r>
              <a:rPr lang="en-US" altLang="zh-TW" dirty="0"/>
              <a:t>family=</a:t>
            </a:r>
            <a:r>
              <a:rPr lang="en-US" altLang="zh-TW" dirty="0" err="1"/>
              <a:t>binomial,data</a:t>
            </a:r>
            <a:r>
              <a:rPr lang="en-US" altLang="zh-TW" dirty="0"/>
              <a:t>=</a:t>
            </a:r>
            <a:r>
              <a:rPr lang="en-US" altLang="zh-TW" dirty="0" err="1"/>
              <a:t>tempAnalysis</a:t>
            </a:r>
            <a:r>
              <a:rPr lang="en-US" altLang="zh-TW" dirty="0"/>
              <a:t>))</a:t>
            </a:r>
            <a:endParaRPr lang="zh-TW" altLang="en-US" dirty="0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8201" y="3090887"/>
            <a:ext cx="10611679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glm</a:t>
            </a:r>
            <a:r>
              <a:rPr lang="en-US" altLang="zh-TW" dirty="0"/>
              <a:t>(formula = </a:t>
            </a:r>
            <a:r>
              <a:rPr lang="en-US" altLang="zh-TW" dirty="0" smtClean="0"/>
              <a:t>d7 </a:t>
            </a:r>
            <a:r>
              <a:rPr lang="en-US" altLang="zh-TW" dirty="0"/>
              <a:t>~ Adventure + Casual + </a:t>
            </a:r>
            <a:r>
              <a:rPr lang="en-US" altLang="zh-TW" dirty="0" err="1"/>
              <a:t>EarlyAccess</a:t>
            </a:r>
            <a:r>
              <a:rPr lang="en-US" altLang="zh-TW" dirty="0"/>
              <a:t>, family = binomial, data = </a:t>
            </a:r>
            <a:r>
              <a:rPr lang="en-US" altLang="zh-TW" dirty="0" err="1"/>
              <a:t>tempAnalysis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132619" y="2217402"/>
            <a:ext cx="3734265" cy="950983"/>
            <a:chOff x="5132619" y="2492702"/>
            <a:chExt cx="3734265" cy="950981"/>
          </a:xfrm>
        </p:grpSpPr>
        <p:sp>
          <p:nvSpPr>
            <p:cNvPr id="5" name="向右箭號 4"/>
            <p:cNvSpPr/>
            <p:nvPr/>
          </p:nvSpPr>
          <p:spPr>
            <a:xfrm rot="5400000">
              <a:off x="5178336" y="2446985"/>
              <a:ext cx="950981" cy="104241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175035" y="2651681"/>
              <a:ext cx="269184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5B9BD5"/>
                  </a:solidFill>
                </a:rPr>
                <a:t>AIC</a:t>
              </a:r>
              <a:r>
                <a:rPr lang="zh-TW" altLang="en-US" sz="2800" b="1" dirty="0">
                  <a:solidFill>
                    <a:srgbClr val="5B9BD5"/>
                  </a:solidFill>
                </a:rPr>
                <a:t> </a:t>
              </a:r>
              <a:r>
                <a:rPr lang="en-US" altLang="zh-TW" sz="2800" b="1" dirty="0">
                  <a:solidFill>
                    <a:srgbClr val="5B9BD5"/>
                  </a:solidFill>
                </a:rPr>
                <a:t>minimum</a:t>
              </a:r>
              <a:endParaRPr lang="zh-TW" altLang="en-US" sz="2800" b="1" dirty="0">
                <a:solidFill>
                  <a:srgbClr val="5B9BD5"/>
                </a:solidFill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5400000">
            <a:off x="5147340" y="3962744"/>
            <a:ext cx="950981" cy="10424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086511" y="4483951"/>
            <a:ext cx="9213606" cy="1384995"/>
            <a:chOff x="1195544" y="4749316"/>
            <a:chExt cx="9213606" cy="1384995"/>
          </a:xfrm>
        </p:grpSpPr>
        <p:sp>
          <p:nvSpPr>
            <p:cNvPr id="8" name="文字方塊 7"/>
            <p:cNvSpPr txBox="1"/>
            <p:nvPr/>
          </p:nvSpPr>
          <p:spPr>
            <a:xfrm>
              <a:off x="1195544" y="4749316"/>
              <a:ext cx="39060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遊戲標籤</a:t>
              </a:r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FF0000"/>
                  </a:solidFill>
                </a:rPr>
                <a:t>Adventure + Casual + </a:t>
              </a:r>
              <a:r>
                <a:rPr lang="en-US" altLang="zh-TW" sz="2800" b="1" dirty="0" err="1">
                  <a:solidFill>
                    <a:srgbClr val="FF0000"/>
                  </a:solidFill>
                </a:rPr>
                <a:t>EarlyAccess</a:t>
              </a:r>
              <a:endPara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5015050" y="5456725"/>
              <a:ext cx="2117035" cy="3478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337493" y="5307495"/>
              <a:ext cx="3071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36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zh-TW" altLang="en-US" sz="36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</a:t>
              </a:r>
              <a:r>
                <a:rPr lang="zh-TW" altLang="en-US" sz="3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3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4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TimeSeriesClassify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06911"/>
            <a:ext cx="10972800" cy="45259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以各時間點的數值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歷史價格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作為依據，將時間序列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價格波動模式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以已知標籤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折扣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4" y="2311735"/>
            <a:ext cx="9944801" cy="37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507" y="-57850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義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分析問題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/>
          </p:nvPr>
        </p:nvGraphicFramePr>
        <p:xfrm>
          <a:off x="2001119" y="7739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13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1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TimeSeriesClassify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30" y="3981942"/>
            <a:ext cx="5537539" cy="198375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7" y="1366711"/>
            <a:ext cx="10217147" cy="2067496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6053328" y="3178463"/>
            <a:ext cx="402336" cy="10424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18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07489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TimeSeriesClassify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38566" y="2885969"/>
            <a:ext cx="3314871" cy="1187511"/>
          </a:xfr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3" y="1811455"/>
            <a:ext cx="9711963" cy="370755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2304179" y="3009103"/>
            <a:ext cx="912165" cy="461665"/>
            <a:chOff x="2929803" y="3919586"/>
            <a:chExt cx="912165" cy="461666"/>
          </a:xfrm>
        </p:grpSpPr>
        <p:sp>
          <p:nvSpPr>
            <p:cNvPr id="13" name="矩形 12"/>
            <p:cNvSpPr/>
            <p:nvPr/>
          </p:nvSpPr>
          <p:spPr>
            <a:xfrm>
              <a:off x="2929803" y="4050977"/>
              <a:ext cx="554061" cy="198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494496" y="3919586"/>
              <a:ext cx="34747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n w="19050">
                    <a:solidFill>
                      <a:srgbClr val="FFFFFF"/>
                    </a:solidFill>
                  </a:ln>
                  <a:solidFill>
                    <a:srgbClr val="FF0000"/>
                  </a:solidFill>
                </a:rPr>
                <a:t>5</a:t>
              </a:r>
              <a:endParaRPr lang="zh-TW" altLang="en-US" sz="2400" b="1" dirty="0">
                <a:ln w="19050">
                  <a:solidFill>
                    <a:srgbClr val="FFFFFF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131299" y="4059333"/>
            <a:ext cx="2168492" cy="21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8" b="49403"/>
          <a:stretch/>
        </p:blipFill>
        <p:spPr>
          <a:xfrm>
            <a:off x="4678644" y="2098672"/>
            <a:ext cx="7337496" cy="1059565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 rot="5400000">
            <a:off x="8187173" y="3346289"/>
            <a:ext cx="704088" cy="5029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6418955" y="2087974"/>
            <a:ext cx="4291856" cy="1059565"/>
            <a:chOff x="4678644" y="1281729"/>
            <a:chExt cx="4291856" cy="1059565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2" r="27498" b="49403"/>
            <a:stretch/>
          </p:blipFill>
          <p:spPr>
            <a:xfrm>
              <a:off x="5417574" y="1281729"/>
              <a:ext cx="3552926" cy="105956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195" b="49403"/>
            <a:stretch/>
          </p:blipFill>
          <p:spPr>
            <a:xfrm>
              <a:off x="4678644" y="1281729"/>
              <a:ext cx="807756" cy="105956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129188" y="3924815"/>
            <a:ext cx="4611757" cy="1183080"/>
            <a:chOff x="6573229" y="4485537"/>
            <a:chExt cx="4611757" cy="1183080"/>
          </a:xfrm>
        </p:grpSpPr>
        <p:pic>
          <p:nvPicPr>
            <p:cNvPr id="17" name="內容版面配置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5094" b="52132"/>
            <a:stretch/>
          </p:blipFill>
          <p:spPr bwMode="auto">
            <a:xfrm>
              <a:off x="6701168" y="4570200"/>
              <a:ext cx="4483818" cy="1026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6573229" y="4485537"/>
              <a:ext cx="931021" cy="118308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9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6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6" y="1090767"/>
            <a:ext cx="5346652" cy="41277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91" y="1090767"/>
            <a:ext cx="7030483" cy="3423311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3" y="3814916"/>
            <a:ext cx="5117423" cy="254702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09600" y="9167"/>
            <a:ext cx="10972800" cy="11430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shiny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1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167"/>
            <a:ext cx="10972800" cy="11430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shiny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40" y="953263"/>
            <a:ext cx="7212697" cy="4803656"/>
          </a:xfrm>
          <a:solidFill>
            <a:schemeClr val="bg1"/>
          </a:solidFill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4" b="61202"/>
          <a:stretch/>
        </p:blipFill>
        <p:spPr>
          <a:xfrm>
            <a:off x="161365" y="1001203"/>
            <a:ext cx="5345188" cy="23420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45994" y="423722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driven 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93" y="3431380"/>
            <a:ext cx="5697643" cy="30276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100814" y="2076450"/>
            <a:ext cx="3471030" cy="13644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07487"/>
            <a:ext cx="10972800" cy="1143000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Tried methods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53619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>
                <a:latin typeface="Rockwell Extra Bold" panose="02060903040505020403" pitchFamily="18" charset="0"/>
              </a:rPr>
              <a:t>ts</a:t>
            </a:r>
            <a:r>
              <a:rPr lang="en-US" altLang="zh-TW" dirty="0" smtClean="0">
                <a:latin typeface="Rockwell Extra Bold" panose="02060903040505020403" pitchFamily="18" charset="0"/>
              </a:rPr>
              <a:t>    </a:t>
            </a:r>
          </a:p>
          <a:p>
            <a:pPr marL="0" indent="0">
              <a:buNone/>
            </a:pPr>
            <a:r>
              <a:rPr lang="en-US" altLang="zh-TW" dirty="0">
                <a:latin typeface="Rockwell Extra Bold" panose="02060903040505020403" pitchFamily="18" charset="0"/>
              </a:rPr>
              <a:t>z</a:t>
            </a:r>
            <a:r>
              <a:rPr lang="en-US" altLang="zh-TW" dirty="0" smtClean="0">
                <a:latin typeface="Rockwell Extra Bold" panose="02060903040505020403" pitchFamily="18" charset="0"/>
              </a:rPr>
              <a:t>oo</a:t>
            </a:r>
          </a:p>
          <a:p>
            <a:pPr marL="0" indent="0">
              <a:buNone/>
            </a:pPr>
            <a:r>
              <a:rPr lang="en-US" altLang="zh-TW" dirty="0" smtClean="0">
                <a:latin typeface="Rockwell Extra Bold" panose="02060903040505020403" pitchFamily="18" charset="0"/>
              </a:rPr>
              <a:t>ggplot2</a:t>
            </a:r>
          </a:p>
          <a:p>
            <a:pPr marL="0" indent="0">
              <a:buNone/>
            </a:pP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 Extra Bold" panose="02060903040505020403" pitchFamily="18" charset="0"/>
              </a:rPr>
              <a:t>D3 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 Extra Bold" panose="02060903040505020403" pitchFamily="18" charset="0"/>
              </a:rPr>
              <a:t>? </a:t>
            </a:r>
            <a:r>
              <a:rPr lang="en-US" altLang="zh-TW" sz="11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 action="ppaction://hlinkfile"/>
              </a:rPr>
              <a:t>YanyiusePPT</a:t>
            </a:r>
            <a:r>
              <a:rPr lang="en-US" altLang="zh-TW" sz="11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 action="ppaction://hlinkfile"/>
              </a:rPr>
              <a:t>\line.html</a:t>
            </a:r>
            <a:endParaRPr lang="zh-TW" alt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Rockwell Extra Bold" panose="02060903040505020403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Rockwell Extra Bold" panose="02060903040505020403" pitchFamily="18" charset="0"/>
              </a:rPr>
              <a:t> 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5728" y="3549203"/>
            <a:ext cx="4762669" cy="27815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1920" y="952238"/>
            <a:ext cx="4759539" cy="25046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966" y="4126484"/>
            <a:ext cx="4690047" cy="13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321"/>
            <a:ext cx="10972800" cy="11430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 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改用 </a:t>
            </a:r>
            <a:r>
              <a:rPr lang="en-US" altLang="zh-TW" dirty="0" err="1" smtClean="0">
                <a:solidFill>
                  <a:schemeClr val="tx1"/>
                </a:solidFill>
                <a:latin typeface="Rockwell Extra Bold" panose="02060903040505020403" pitchFamily="18" charset="0"/>
              </a:rPr>
              <a:t>rCharts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45754"/>
            <a:ext cx="10515600" cy="4879975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zh-TW" altLang="en-US" sz="2000" dirty="0"/>
              <a:t>希望圖形能與</a:t>
            </a:r>
            <a:r>
              <a:rPr lang="en-US" altLang="zh-TW" sz="2000" dirty="0"/>
              <a:t>user</a:t>
            </a:r>
            <a:r>
              <a:rPr lang="zh-TW" altLang="en-US" sz="2000" dirty="0"/>
              <a:t>產生互動效果 </a:t>
            </a:r>
            <a:endParaRPr lang="en-US" altLang="zh-TW" sz="2000" dirty="0"/>
          </a:p>
          <a:p>
            <a:r>
              <a:rPr lang="zh-TW" altLang="en-US" sz="2000" dirty="0"/>
              <a:t>注意安裝 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710717"/>
            <a:ext cx="10843007" cy="10288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8468" y="2342144"/>
            <a:ext cx="5884257" cy="40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7656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作品展示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7" name="Oval 65"/>
          <p:cNvSpPr>
            <a:spLocks noChangeArrowheads="1"/>
          </p:cNvSpPr>
          <p:nvPr/>
        </p:nvSpPr>
        <p:spPr bwMode="auto">
          <a:xfrm>
            <a:off x="2329347" y="3154583"/>
            <a:ext cx="7632848" cy="150548"/>
          </a:xfrm>
          <a:prstGeom prst="ellipse">
            <a:avLst/>
          </a:prstGeom>
          <a:gradFill rotWithShape="1">
            <a:gsLst>
              <a:gs pos="90000">
                <a:srgbClr val="656565">
                  <a:alpha val="37000"/>
                </a:srgbClr>
              </a:gs>
              <a:gs pos="0">
                <a:sysClr val="windowText" lastClr="000000">
                  <a:lumMod val="65000"/>
                  <a:lumOff val="35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4377">
              <a:defRPr/>
            </a:pPr>
            <a:endParaRPr lang="zh-CN" altLang="en-US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41316" y="2087851"/>
            <a:ext cx="1151891" cy="1217280"/>
          </a:xfrm>
          <a:prstGeom prst="rect">
            <a:avLst/>
          </a:prstGeom>
          <a:pattFill prst="solidDmnd">
            <a:fgClr>
              <a:srgbClr val="00B0F0"/>
            </a:fgClr>
            <a:bgClr>
              <a:sysClr val="window" lastClr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41315" y="2087851"/>
            <a:ext cx="1151891" cy="1217280"/>
          </a:xfrm>
          <a:prstGeom prst="rect">
            <a:avLst/>
          </a:prstGeom>
          <a:gradFill flip="none" rotWithShape="1">
            <a:gsLst>
              <a:gs pos="100000">
                <a:srgbClr val="0080B5"/>
              </a:gs>
              <a:gs pos="0">
                <a:srgbClr val="00B0F0">
                  <a:shade val="30000"/>
                  <a:satMod val="115000"/>
                </a:srgbClr>
              </a:gs>
              <a:gs pos="11000">
                <a:srgbClr val="00B0F0">
                  <a:shade val="67500"/>
                  <a:satMod val="115000"/>
                  <a:alpha val="86000"/>
                </a:srgbClr>
              </a:gs>
              <a:gs pos="88000">
                <a:srgbClr val="00B0F0">
                  <a:shade val="100000"/>
                  <a:satMod val="115000"/>
                  <a:alpha val="86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3078472" y="2523807"/>
            <a:ext cx="367881" cy="294112"/>
          </a:xfrm>
          <a:prstGeom prst="triangl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Oval 65"/>
          <p:cNvSpPr>
            <a:spLocks noChangeArrowheads="1"/>
          </p:cNvSpPr>
          <p:nvPr/>
        </p:nvSpPr>
        <p:spPr bwMode="auto">
          <a:xfrm>
            <a:off x="2329467" y="4757735"/>
            <a:ext cx="7632848" cy="150548"/>
          </a:xfrm>
          <a:prstGeom prst="ellipse">
            <a:avLst/>
          </a:prstGeom>
          <a:gradFill rotWithShape="1">
            <a:gsLst>
              <a:gs pos="90000">
                <a:srgbClr val="656565">
                  <a:alpha val="37000"/>
                </a:srgbClr>
              </a:gs>
              <a:gs pos="0">
                <a:sysClr val="windowText" lastClr="000000">
                  <a:lumMod val="65000"/>
                  <a:lumOff val="35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4377">
              <a:defRPr/>
            </a:pPr>
            <a:endParaRPr lang="zh-CN" altLang="en-US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33523" y="3691003"/>
            <a:ext cx="1151891" cy="1217280"/>
          </a:xfrm>
          <a:prstGeom prst="rect">
            <a:avLst/>
          </a:prstGeom>
          <a:pattFill prst="solidDmnd">
            <a:fgClr>
              <a:sysClr val="windowText" lastClr="000000">
                <a:lumMod val="65000"/>
                <a:lumOff val="35000"/>
              </a:sysClr>
            </a:fgClr>
            <a:bgClr>
              <a:sysClr val="window" lastClr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33521" y="3697211"/>
            <a:ext cx="1151891" cy="1217280"/>
          </a:xfrm>
          <a:prstGeom prst="rect">
            <a:avLst/>
          </a:prstGeom>
          <a:gradFill flip="none" rotWithShape="1">
            <a:gsLst>
              <a:gs pos="100000">
                <a:sysClr val="windowText" lastClr="000000">
                  <a:lumMod val="75000"/>
                  <a:lumOff val="2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  <a:gs pos="11000">
                <a:sysClr val="windowText" lastClr="000000">
                  <a:lumMod val="65000"/>
                  <a:lumOff val="35000"/>
                  <a:alpha val="84000"/>
                </a:sysClr>
              </a:gs>
              <a:gs pos="88000">
                <a:sysClr val="windowText" lastClr="000000">
                  <a:lumMod val="65000"/>
                  <a:lumOff val="35000"/>
                  <a:alpha val="9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3857616" y="4153084"/>
            <a:ext cx="367881" cy="294112"/>
          </a:xfrm>
          <a:prstGeom prst="triangle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TextBox 44"/>
          <p:cNvSpPr txBox="1"/>
          <p:nvPr/>
        </p:nvSpPr>
        <p:spPr>
          <a:xfrm>
            <a:off x="3557543" y="2210000"/>
            <a:ext cx="217574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zh-TW" altLang="en-US" sz="2400" b="1" kern="0" dirty="0" smtClean="0">
                <a:solidFill>
                  <a:srgbClr val="00B0F0"/>
                </a:solidFill>
                <a:latin typeface="Agency FB" pitchFamily="34" charset="0"/>
                <a:ea typeface="微软雅黑" pitchFamily="34" charset="-122"/>
              </a:rPr>
              <a:t>分析方法呈現</a:t>
            </a:r>
            <a:endParaRPr lang="zh-CN" altLang="en-US" sz="2400" b="1" kern="0" dirty="0">
              <a:solidFill>
                <a:srgbClr val="00B0F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22" name="TextBox 46"/>
          <p:cNvSpPr txBox="1"/>
          <p:nvPr/>
        </p:nvSpPr>
        <p:spPr>
          <a:xfrm>
            <a:off x="4349751" y="3809187"/>
            <a:ext cx="21065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ct val="80000"/>
              </a:lnSpc>
              <a:defRPr/>
            </a:pPr>
            <a:r>
              <a:rPr lang="zh-TW" altLang="en-US" sz="2400" b="1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gency FB" pitchFamily="34" charset="0"/>
                <a:ea typeface="微软雅黑" pitchFamily="34" charset="-122"/>
              </a:rPr>
              <a:t>作品呈現</a:t>
            </a:r>
            <a:endParaRPr lang="zh-CN" altLang="en-US" sz="2400" b="1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26" name="TextBox 50"/>
          <p:cNvSpPr txBox="1"/>
          <p:nvPr/>
        </p:nvSpPr>
        <p:spPr>
          <a:xfrm>
            <a:off x="2944455" y="4088297"/>
            <a:ext cx="93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altLang="zh-CN" sz="40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</a:t>
            </a:r>
            <a:endParaRPr lang="zh-CN" altLang="en-US" sz="40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2152247" y="2446663"/>
            <a:ext cx="93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altLang="zh-CN" sz="40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</a:t>
            </a:r>
            <a:endParaRPr lang="zh-CN" altLang="en-US" sz="40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45"/>
          <p:cNvSpPr txBox="1"/>
          <p:nvPr/>
        </p:nvSpPr>
        <p:spPr>
          <a:xfrm>
            <a:off x="3543080" y="2651264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en-US" altLang="zh-CN" sz="14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349751" y="4226979"/>
            <a:ext cx="517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140.115.236.101:3838/</a:t>
            </a:r>
            <a:r>
              <a:rPr lang="en-US" altLang="zh-TW" dirty="0">
                <a:hlinkClick r:id="rId3"/>
              </a:rPr>
              <a:t>gamePredict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25" name="文字方塊 24"/>
          <p:cNvSpPr txBox="1"/>
          <p:nvPr/>
        </p:nvSpPr>
        <p:spPr>
          <a:xfrm>
            <a:off x="3619658" y="2643320"/>
            <a:ext cx="517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140.115.236.101:3838/</a:t>
            </a:r>
            <a:r>
              <a:rPr lang="en-US" altLang="zh-TW" dirty="0" smtClean="0">
                <a:hlinkClick r:id="rId4"/>
              </a:rPr>
              <a:t>analysisMD</a:t>
            </a:r>
            <a:endParaRPr lang="en-US" altLang="zh-TW" dirty="0"/>
          </a:p>
        </p:txBody>
      </p:sp>
      <p:pic>
        <p:nvPicPr>
          <p:cNvPr id="1026" name="Picture 2" descr="http://www.funcode-tech.com/Encoder_Service/img.aspx?custid=1&amp;username=public&amp;codetype=QR&amp;EClevel=0&amp;data=http%3a%2f%2f140.115.236.101%3a3838%2fgamePredict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15" y="3367797"/>
            <a:ext cx="1208985" cy="120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uncode-tech.com/Encoder_Service/img.aspx?custid=1&amp;username=public&amp;codetype=QR&amp;EClevel=0&amp;data=http%3a%2f%2f140.115.236.101%3a3838%2fanalysisM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35" y="1823521"/>
            <a:ext cx="1211309" cy="121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" y="24591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b="1" dirty="0"/>
              <a:t>Thank you for Listening!</a:t>
            </a:r>
            <a:endParaRPr lang="zh-TW" altLang="en-US" sz="66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4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詳細分工表</a:t>
            </a:r>
            <a:r>
              <a:rPr lang="en-US" altLang="zh-TW" b="1" dirty="0" smtClean="0">
                <a:solidFill>
                  <a:schemeClr val="tx1"/>
                </a:solidFill>
              </a:rPr>
              <a:t>01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2" y="1612491"/>
            <a:ext cx="11727296" cy="40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2955" y="1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系統功能描述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/>
          </p:nvPr>
        </p:nvGraphicFramePr>
        <p:xfrm>
          <a:off x="2174875" y="1034913"/>
          <a:ext cx="8128000" cy="510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743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68159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詳細分工表</a:t>
            </a:r>
            <a:r>
              <a:rPr lang="en-US" altLang="zh-TW" b="1" dirty="0" smtClean="0">
                <a:solidFill>
                  <a:schemeClr val="tx1"/>
                </a:solidFill>
              </a:rPr>
              <a:t>02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5" y="1811013"/>
            <a:ext cx="11727296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5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詳細分工表</a:t>
            </a:r>
            <a:r>
              <a:rPr lang="en-US" altLang="zh-TW" b="1" dirty="0" smtClean="0">
                <a:solidFill>
                  <a:schemeClr val="tx1"/>
                </a:solidFill>
              </a:rPr>
              <a:t>03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2" y="1455912"/>
            <a:ext cx="10872504" cy="43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951" y="1966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/>
          </p:nvPr>
        </p:nvGraphicFramePr>
        <p:xfrm>
          <a:off x="2203451" y="191981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92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478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程式整併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981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111" y="-146303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整併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0" y="895697"/>
          <a:ext cx="12192004" cy="4440200"/>
        </p:xfrm>
        <a:graphic>
          <a:graphicData uri="http://schemas.openxmlformats.org/drawingml/2006/table">
            <a:tbl>
              <a:tblPr/>
              <a:tblGrid>
                <a:gridCol w="1125567"/>
                <a:gridCol w="4570180"/>
                <a:gridCol w="776251"/>
                <a:gridCol w="895115"/>
                <a:gridCol w="516693"/>
                <a:gridCol w="446344"/>
                <a:gridCol w="756845"/>
                <a:gridCol w="873283"/>
                <a:gridCol w="485159"/>
                <a:gridCol w="582188"/>
                <a:gridCol w="1164379"/>
              </a:tblGrid>
              <a:tr h="753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內容說明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input1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input2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input3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input4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output1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output2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output3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output4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4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userEntryTag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使用者輸入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請使用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list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資料型態包覆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</a:t>
                      </a:r>
                      <a:b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函式測試請使用</a:t>
                      </a:r>
                      <a:r>
                        <a:rPr lang="en-US" altLang="zh-TW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test.RDS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queryGame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舊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遊戲查詢，傳入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nGetClusterName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依照傳入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找尋相似遊戲，傳回相似遊戲的群號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時間序列分群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oGetClusterName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舊</a:t>
                      </a:r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直接傳回遊戲所屬群號</a:t>
                      </a:r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時間序列分群</a:t>
                      </a:r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與遊戲標籤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getDay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邏輯式迴歸，預先對每群建多個模型，再選取模型中發生機率最高的模型，傳回參數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day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prob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getDiscount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傳入群編號及降價天數至時間序列分類，傳回天數及折扣數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day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prob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discount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day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prob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getAll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將以上函式整至此函式中，對所有遊戲使用，傳回一個大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list(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須包含所有遊戲的折扣天數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detailList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26863" y="128682"/>
          <a:ext cx="1524000" cy="609601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</a:tblGrid>
              <a:tr h="20955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文泉驛微米黑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彥廷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文泉驛微米黑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秉鴻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文泉驛微米黑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54767" y="5335897"/>
            <a:ext cx="958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多人共同開發，先定義函數、輸入與輸出參數名，並使用預先設定格式的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檔對函數測試。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成功達到資料分析自動化，並且事後增加新功能也非常方便，可得知是哪個部分出錯。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926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9|10.8|2.2|6.9|3.2|6.7|19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9|10.8|2.2|6.9|3.2|6.7|1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9|10.8|2.2|6.9|3.2|6.7|19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.5|8.8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.5|8.8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.4|4.7|6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7|6.8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heme/theme1.xml><?xml version="1.0" encoding="utf-8"?>
<a:theme xmlns:a="http://schemas.openxmlformats.org/drawingml/2006/main" name="Diseño 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zh-TW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zh-TW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1474</Template>
  <TotalTime>2799</TotalTime>
  <Words>1646</Words>
  <Application>Microsoft Office PowerPoint</Application>
  <PresentationFormat>寬螢幕</PresentationFormat>
  <Paragraphs>568</Paragraphs>
  <Slides>51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70" baseType="lpstr">
      <vt:lpstr>Adobe Gothic Std B</vt:lpstr>
      <vt:lpstr>Arial Unicode MS</vt:lpstr>
      <vt:lpstr>굴림</vt:lpstr>
      <vt:lpstr>맑은 고딕</vt:lpstr>
      <vt:lpstr>微软雅黑</vt:lpstr>
      <vt:lpstr>宋体</vt:lpstr>
      <vt:lpstr>文泉驛微米黑</vt:lpstr>
      <vt:lpstr>細明體</vt:lpstr>
      <vt:lpstr>微軟正黑體</vt:lpstr>
      <vt:lpstr>新細明體</vt:lpstr>
      <vt:lpstr>Agency FB</vt:lpstr>
      <vt:lpstr>Arial</vt:lpstr>
      <vt:lpstr>Arial Black</vt:lpstr>
      <vt:lpstr>Calibri</vt:lpstr>
      <vt:lpstr>Consolas</vt:lpstr>
      <vt:lpstr>Ebrima</vt:lpstr>
      <vt:lpstr>Marlett</vt:lpstr>
      <vt:lpstr>Rockwell Extra Bold</vt:lpstr>
      <vt:lpstr>Diseño predeterminado</vt:lpstr>
      <vt:lpstr>電腦遊戲價格預測</vt:lpstr>
      <vt:lpstr> 專題分工</vt:lpstr>
      <vt:lpstr> 動機─現況問題描述</vt:lpstr>
      <vt:lpstr> 定義分析問題/系統目標</vt:lpstr>
      <vt:lpstr> 系統功能描述</vt:lpstr>
      <vt:lpstr> 決策建議</vt:lpstr>
      <vt:lpstr>PowerPoint 簡報</vt:lpstr>
      <vt:lpstr>PowerPoint 簡報</vt:lpstr>
      <vt:lpstr> 程式整併</vt:lpstr>
      <vt:lpstr>PowerPoint 簡報</vt:lpstr>
      <vt:lpstr>系統架構</vt:lpstr>
      <vt:lpstr>RHadoop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預存程序</vt:lpstr>
      <vt:lpstr>PowerPoint 簡報</vt:lpstr>
      <vt:lpstr>PowerPoint 簡報</vt:lpstr>
      <vt:lpstr>PowerPoint 簡報</vt:lpstr>
      <vt:lpstr>SQL難以解決的問題    樞紐轉換</vt:lpstr>
      <vt:lpstr>研究方法說明─TimeSeriesCluster</vt:lpstr>
      <vt:lpstr>研究方法說明─TimeSeriesCluster</vt:lpstr>
      <vt:lpstr>研究方法說明─TimeSeriesCluster</vt:lpstr>
      <vt:lpstr>研究方法說明─Logistic Regression</vt:lpstr>
      <vt:lpstr>研究方法說明─Logistic Regression</vt:lpstr>
      <vt:lpstr>研究方法說明─TimeSeriesClassify</vt:lpstr>
      <vt:lpstr>研究方法說明─TimeSeriesClassify</vt:lpstr>
      <vt:lpstr>研究方法說明─TimeSeriesClassify</vt:lpstr>
      <vt:lpstr>PowerPoint 簡報</vt:lpstr>
      <vt:lpstr>shiny</vt:lpstr>
      <vt:lpstr>shiny</vt:lpstr>
      <vt:lpstr>Tried methods</vt:lpstr>
      <vt:lpstr> 改用 rCharts</vt:lpstr>
      <vt:lpstr>作品展示</vt:lpstr>
      <vt:lpstr>Thank you for Listening!</vt:lpstr>
      <vt:lpstr>詳細分工表01</vt:lpstr>
      <vt:lpstr>詳細分工表02</vt:lpstr>
      <vt:lpstr>詳細分工表03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預測電玩軟體價格變化</dc:title>
  <dc:creator>李秉鴻</dc:creator>
  <cp:lastModifiedBy>李秉鴻</cp:lastModifiedBy>
  <cp:revision>174</cp:revision>
  <dcterms:created xsi:type="dcterms:W3CDTF">2014-10-20T17:57:32Z</dcterms:created>
  <dcterms:modified xsi:type="dcterms:W3CDTF">2014-10-30T02:44:37Z</dcterms:modified>
</cp:coreProperties>
</file>